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9" r:id="rId4"/>
    <p:sldId id="266" r:id="rId5"/>
    <p:sldId id="270" r:id="rId6"/>
    <p:sldId id="271" r:id="rId7"/>
    <p:sldId id="272" r:id="rId8"/>
    <p:sldId id="275" r:id="rId9"/>
    <p:sldId id="273" r:id="rId10"/>
    <p:sldId id="274" r:id="rId11"/>
    <p:sldId id="276" r:id="rId12"/>
    <p:sldId id="278" r:id="rId13"/>
    <p:sldId id="281" r:id="rId14"/>
    <p:sldId id="313" r:id="rId15"/>
    <p:sldId id="282" r:id="rId16"/>
    <p:sldId id="317" r:id="rId17"/>
    <p:sldId id="283" r:id="rId18"/>
    <p:sldId id="286" r:id="rId19"/>
    <p:sldId id="284" r:id="rId20"/>
    <p:sldId id="285" r:id="rId21"/>
    <p:sldId id="287" r:id="rId22"/>
    <p:sldId id="288" r:id="rId23"/>
    <p:sldId id="290" r:id="rId24"/>
    <p:sldId id="299" r:id="rId25"/>
    <p:sldId id="314" r:id="rId26"/>
    <p:sldId id="292" r:id="rId27"/>
    <p:sldId id="293" r:id="rId28"/>
    <p:sldId id="300" r:id="rId29"/>
    <p:sldId id="295" r:id="rId30"/>
    <p:sldId id="298" r:id="rId31"/>
    <p:sldId id="301" r:id="rId32"/>
    <p:sldId id="307" r:id="rId33"/>
    <p:sldId id="316" r:id="rId34"/>
    <p:sldId id="315" r:id="rId35"/>
    <p:sldId id="303" r:id="rId36"/>
    <p:sldId id="305" r:id="rId37"/>
    <p:sldId id="306" r:id="rId38"/>
    <p:sldId id="289" r:id="rId39"/>
    <p:sldId id="318" r:id="rId40"/>
    <p:sldId id="308" r:id="rId41"/>
    <p:sldId id="309" r:id="rId42"/>
    <p:sldId id="310" r:id="rId43"/>
    <p:sldId id="311" r:id="rId44"/>
    <p:sldId id="312" r:id="rId45"/>
    <p:sldId id="258" r:id="rId4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9779-74EC-414A-9058-43FAD48BFF3E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D58D-1EBC-4807-A5B5-66645782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5E32E-E7CA-4D06-A6B7-10C92713573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图片8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1" y="1557341"/>
            <a:ext cx="10363200" cy="646331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zh-CN"/>
              <a:t>Click to edit Master 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428875"/>
            <a:ext cx="8534401" cy="52322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zh-CN"/>
              <a:t>Click to edit Master subtitle style</a:t>
            </a: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4390" y="292104"/>
            <a:ext cx="1292662" cy="5730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292104"/>
            <a:ext cx="8026400" cy="5730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198563"/>
            <a:ext cx="53848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198563"/>
            <a:ext cx="53848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图片9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051" y="292103"/>
            <a:ext cx="1097248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051" y="1198563"/>
            <a:ext cx="1097248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fld id="{9313FC52-8A2C-491A-8F73-A9353616FE24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90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fld id="{4878FCFF-3F42-4066-ACAB-C484A2D6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A46B-4A50-0EF4-D615-9B90D94C0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328336"/>
            <a:ext cx="10363200" cy="110434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PHƯƠNG PHÁP TÁCH BIỆT </a:t>
            </a:r>
            <a:b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TINH CHẾ  HỢP CHẤT HỮU CƠ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561A6-315C-FAE2-3BB6-BB3096339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253" y="3759835"/>
            <a:ext cx="8534401" cy="523220"/>
          </a:xfrm>
        </p:spPr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70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091" y="1117283"/>
            <a:ext cx="34704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9370B9F-516F-1EEE-496C-74A47ABA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8" y="1702058"/>
            <a:ext cx="8151648" cy="45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706" y="1093153"/>
            <a:ext cx="34704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fruit, fruit drink, sliced, kiwi&#10;&#10;Description automatically generated">
            <a:extLst>
              <a:ext uri="{FF2B5EF4-FFF2-40B4-BE49-F238E27FC236}">
                <a16:creationId xmlns:a16="http://schemas.microsoft.com/office/drawing/2014/main" id="{803D34C3-81D8-1128-4C28-72A2ED582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4" y="2448310"/>
            <a:ext cx="3181058" cy="2144010"/>
          </a:xfrm>
          <a:prstGeom prst="rect">
            <a:avLst/>
          </a:prstGeom>
        </p:spPr>
      </p:pic>
      <p:pic>
        <p:nvPicPr>
          <p:cNvPr id="7" name="Picture 6" descr="A picture containing orange, oranges, decorated, sliced&#10;&#10;Description automatically generated">
            <a:extLst>
              <a:ext uri="{FF2B5EF4-FFF2-40B4-BE49-F238E27FC236}">
                <a16:creationId xmlns:a16="http://schemas.microsoft.com/office/drawing/2014/main" id="{67C918E9-7647-78E3-7066-C01603DCA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76" y="1994445"/>
            <a:ext cx="3881659" cy="3875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D7361-1420-920D-A9F4-6500D026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2609856"/>
            <a:ext cx="3288736" cy="2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60FCE8-48B6-3833-B55B-4FC5C674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491" y="779783"/>
            <a:ext cx="4750589" cy="6461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A picture containing bottle, beverage, alcohol&#10;&#10;Description automatically generated">
            <a:extLst>
              <a:ext uri="{FF2B5EF4-FFF2-40B4-BE49-F238E27FC236}">
                <a16:creationId xmlns:a16="http://schemas.microsoft.com/office/drawing/2014/main" id="{FECF03C5-1582-CEE1-386A-43AE245B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67" y="1676400"/>
            <a:ext cx="7394893" cy="49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ottle, beverage, alcohol&#10;&#10;Description automatically generated">
            <a:extLst>
              <a:ext uri="{FF2B5EF4-FFF2-40B4-BE49-F238E27FC236}">
                <a16:creationId xmlns:a16="http://schemas.microsoft.com/office/drawing/2014/main" id="{FECF03C5-1582-CEE1-386A-43AE245B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47" y="2113280"/>
            <a:ext cx="7394893" cy="467296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7E3762-9212-1620-E1C1-E6CA8D2D38A8}"/>
              </a:ext>
            </a:extLst>
          </p:cNvPr>
          <p:cNvSpPr/>
          <p:nvPr/>
        </p:nvSpPr>
        <p:spPr>
          <a:xfrm>
            <a:off x="4175760" y="71758"/>
            <a:ext cx="6278880" cy="1889122"/>
          </a:xfrm>
          <a:prstGeom prst="cloudCallout">
            <a:avLst>
              <a:gd name="adj1" fmla="val -55040"/>
              <a:gd name="adj2" fmla="val 688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00017D2-9ACA-7397-C9A4-1EA64957D1CE}"/>
              </a:ext>
            </a:extLst>
          </p:cNvPr>
          <p:cNvSpPr/>
          <p:nvPr/>
        </p:nvSpPr>
        <p:spPr>
          <a:xfrm>
            <a:off x="4003040" y="2448560"/>
            <a:ext cx="3962400" cy="1574800"/>
          </a:xfrm>
          <a:prstGeom prst="cloudCallout">
            <a:avLst>
              <a:gd name="adj1" fmla="val -71707"/>
              <a:gd name="adj2" fmla="val -86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838A4C-5231-E001-6939-CF33FD65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FB38C1-429C-1B94-9B85-254FFD90C5A8}"/>
              </a:ext>
            </a:extLst>
          </p:cNvPr>
          <p:cNvSpPr txBox="1">
            <a:spLocks/>
          </p:cNvSpPr>
          <p:nvPr/>
        </p:nvSpPr>
        <p:spPr bwMode="auto">
          <a:xfrm>
            <a:off x="624051" y="2211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7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EEBEC-A5E9-1FFD-33F0-76A1AFFAA256}"/>
              </a:ext>
            </a:extLst>
          </p:cNvPr>
          <p:cNvSpPr txBox="1">
            <a:spLocks/>
          </p:cNvSpPr>
          <p:nvPr/>
        </p:nvSpPr>
        <p:spPr bwMode="auto">
          <a:xfrm>
            <a:off x="1300480" y="2074354"/>
            <a:ext cx="9773920" cy="151212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FF0000"/>
                </a:solidFill>
              </a:rPr>
              <a:t>Chiết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là</a:t>
            </a:r>
            <a:r>
              <a:rPr lang="en-US" kern="0" dirty="0"/>
              <a:t> </a:t>
            </a:r>
            <a:r>
              <a:rPr lang="en-US" kern="0" dirty="0" err="1"/>
              <a:t>phương</a:t>
            </a:r>
            <a:r>
              <a:rPr lang="en-US" kern="0" dirty="0"/>
              <a:t> </a:t>
            </a:r>
            <a:r>
              <a:rPr lang="en-US" kern="0" dirty="0" err="1"/>
              <a:t>pháp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tách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biệt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và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tinh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chế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hỗn</a:t>
            </a:r>
            <a:r>
              <a:rPr lang="en-US" kern="0" dirty="0"/>
              <a:t> </a:t>
            </a:r>
            <a:r>
              <a:rPr lang="en-US" kern="0" dirty="0" err="1"/>
              <a:t>hợp</a:t>
            </a:r>
            <a:r>
              <a:rPr lang="en-US" kern="0" dirty="0"/>
              <a:t>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/>
              <a:t>chất</a:t>
            </a:r>
            <a:r>
              <a:rPr lang="en-US" kern="0" dirty="0"/>
              <a:t> </a:t>
            </a:r>
            <a:r>
              <a:rPr lang="en-US" kern="0" dirty="0" err="1"/>
              <a:t>dựa</a:t>
            </a:r>
            <a:r>
              <a:rPr lang="en-US" kern="0" dirty="0"/>
              <a:t> </a:t>
            </a:r>
            <a:r>
              <a:rPr lang="en-US" kern="0" dirty="0" err="1"/>
              <a:t>vào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sự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hòa</a:t>
            </a:r>
            <a:r>
              <a:rPr lang="en-US" kern="0" dirty="0">
                <a:solidFill>
                  <a:srgbClr val="FF0000"/>
                </a:solidFill>
              </a:rPr>
              <a:t> tan </a:t>
            </a:r>
            <a:r>
              <a:rPr lang="en-US" kern="0" dirty="0" err="1">
                <a:solidFill>
                  <a:srgbClr val="FF0000"/>
                </a:solidFill>
              </a:rPr>
              <a:t>khác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nhau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của</a:t>
            </a:r>
            <a:r>
              <a:rPr lang="en-US" kern="0" dirty="0"/>
              <a:t> </a:t>
            </a:r>
            <a:r>
              <a:rPr lang="en-US" kern="0" dirty="0" err="1"/>
              <a:t>chúng</a:t>
            </a:r>
            <a:r>
              <a:rPr lang="en-US" kern="0" dirty="0"/>
              <a:t> </a:t>
            </a:r>
            <a:r>
              <a:rPr lang="en-US" kern="0" dirty="0" err="1"/>
              <a:t>trong</a:t>
            </a:r>
            <a:r>
              <a:rPr lang="en-US" kern="0" dirty="0"/>
              <a:t> </a:t>
            </a:r>
            <a:r>
              <a:rPr lang="en-US" kern="0" dirty="0" err="1"/>
              <a:t>hai</a:t>
            </a:r>
            <a:r>
              <a:rPr lang="en-US" kern="0" dirty="0"/>
              <a:t> </a:t>
            </a:r>
            <a:r>
              <a:rPr lang="en-US" kern="0" dirty="0" err="1"/>
              <a:t>môi</a:t>
            </a:r>
            <a:r>
              <a:rPr lang="en-US" kern="0" dirty="0"/>
              <a:t> </a:t>
            </a:r>
            <a:r>
              <a:rPr lang="en-US" kern="0" dirty="0" err="1"/>
              <a:t>trường</a:t>
            </a:r>
            <a:r>
              <a:rPr lang="en-US" kern="0" dirty="0"/>
              <a:t> </a:t>
            </a:r>
            <a:r>
              <a:rPr lang="en-US" kern="0" dirty="0" err="1"/>
              <a:t>không</a:t>
            </a:r>
            <a:r>
              <a:rPr lang="en-US" kern="0" dirty="0"/>
              <a:t> </a:t>
            </a:r>
            <a:r>
              <a:rPr lang="en-US" kern="0" dirty="0" err="1"/>
              <a:t>trộn</a:t>
            </a:r>
            <a:r>
              <a:rPr lang="en-US" kern="0" dirty="0"/>
              <a:t> </a:t>
            </a:r>
            <a:r>
              <a:rPr lang="en-US" kern="0" dirty="0" err="1"/>
              <a:t>lẫn</a:t>
            </a:r>
            <a:r>
              <a:rPr lang="en-US" kern="0" dirty="0"/>
              <a:t> </a:t>
            </a:r>
            <a:r>
              <a:rPr lang="en-US" kern="0" dirty="0" err="1"/>
              <a:t>vào</a:t>
            </a:r>
            <a:r>
              <a:rPr lang="en-US" kern="0" dirty="0"/>
              <a:t> </a:t>
            </a:r>
            <a:r>
              <a:rPr lang="en-US" kern="0" dirty="0" err="1"/>
              <a:t>nhau</a:t>
            </a:r>
            <a:r>
              <a:rPr lang="en-US" kern="0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429DB6-0FD9-02C0-9201-03AB32C8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B4BC6B-D892-14D1-C216-A0DD8BCB823B}"/>
              </a:ext>
            </a:extLst>
          </p:cNvPr>
          <p:cNvSpPr txBox="1">
            <a:spLocks/>
          </p:cNvSpPr>
          <p:nvPr/>
        </p:nvSpPr>
        <p:spPr bwMode="auto">
          <a:xfrm>
            <a:off x="624051" y="2211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11B95D-6543-CDC7-2F66-BFCB175AD641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BDCC0-8FD2-208B-BA4C-A4481BC09D97}"/>
              </a:ext>
            </a:extLst>
          </p:cNvPr>
          <p:cNvSpPr txBox="1"/>
          <p:nvPr/>
        </p:nvSpPr>
        <p:spPr>
          <a:xfrm>
            <a:off x="701040" y="1893856"/>
            <a:ext cx="2854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615FD-5ED2-0A5D-646E-F9776EC9A6BE}"/>
              </a:ext>
            </a:extLst>
          </p:cNvPr>
          <p:cNvSpPr txBox="1"/>
          <p:nvPr/>
        </p:nvSpPr>
        <p:spPr>
          <a:xfrm>
            <a:off x="701040" y="2527594"/>
            <a:ext cx="2854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28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11B95D-6543-CDC7-2F66-BFCB175AD641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BDCC0-8FD2-208B-BA4C-A4481BC09D97}"/>
              </a:ext>
            </a:extLst>
          </p:cNvPr>
          <p:cNvSpPr txBox="1"/>
          <p:nvPr/>
        </p:nvSpPr>
        <p:spPr>
          <a:xfrm>
            <a:off x="701040" y="1836714"/>
            <a:ext cx="2854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99A9AAE0-C468-4C99-92E3-C16A27023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608094"/>
            <a:ext cx="6924815" cy="39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11B95D-6543-CDC7-2F66-BFCB175AD641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BDCC0-8FD2-208B-BA4C-A4481BC09D97}"/>
              </a:ext>
            </a:extLst>
          </p:cNvPr>
          <p:cNvSpPr txBox="1"/>
          <p:nvPr/>
        </p:nvSpPr>
        <p:spPr>
          <a:xfrm>
            <a:off x="701040" y="1836714"/>
            <a:ext cx="2854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CC0F1B-6D73-E74A-0944-A5E672F27F3A}"/>
              </a:ext>
            </a:extLst>
          </p:cNvPr>
          <p:cNvSpPr txBox="1">
            <a:spLocks/>
          </p:cNvSpPr>
          <p:nvPr/>
        </p:nvSpPr>
        <p:spPr bwMode="auto">
          <a:xfrm>
            <a:off x="1483360" y="2744914"/>
            <a:ext cx="9773920" cy="646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/>
              <a:t>Dùng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dung </a:t>
            </a:r>
            <a:r>
              <a:rPr lang="en-US" kern="0" dirty="0" err="1">
                <a:solidFill>
                  <a:srgbClr val="FF0000"/>
                </a:solidFill>
              </a:rPr>
              <a:t>môi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lỏng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để</a:t>
            </a:r>
            <a:r>
              <a:rPr lang="en-US" kern="0" dirty="0"/>
              <a:t> </a:t>
            </a:r>
            <a:r>
              <a:rPr lang="en-US" kern="0" dirty="0" err="1"/>
              <a:t>hòa</a:t>
            </a:r>
            <a:r>
              <a:rPr lang="en-US" kern="0" dirty="0"/>
              <a:t> tan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chất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hữu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cơ</a:t>
            </a:r>
            <a:r>
              <a:rPr lang="en-US" kern="0" dirty="0">
                <a:solidFill>
                  <a:srgbClr val="FF0000"/>
                </a:solidFill>
              </a:rPr>
              <a:t> ở </a:t>
            </a:r>
            <a:r>
              <a:rPr lang="en-US" kern="0" dirty="0" err="1">
                <a:solidFill>
                  <a:srgbClr val="FF0000"/>
                </a:solidFill>
              </a:rPr>
              <a:t>dạng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rắn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4" name="Picture 3" descr="A picture containing bottle, beverage, alcohol&#10;&#10;Description automatically generated">
            <a:extLst>
              <a:ext uri="{FF2B5EF4-FFF2-40B4-BE49-F238E27FC236}">
                <a16:creationId xmlns:a16="http://schemas.microsoft.com/office/drawing/2014/main" id="{65F8C3D4-DD61-6C62-3A19-86F070C4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0" y="3466974"/>
            <a:ext cx="4489133" cy="31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>
                <a:solidFill>
                  <a:srgbClr val="FF0000"/>
                </a:solidFill>
              </a:rPr>
              <a:t>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5AB20C-0712-A36F-C616-7DC1762F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2CBE-74EA-2CF7-6CDE-1F969664D54E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51B01-3C04-7800-9CE7-9CB2DF843C5D}"/>
              </a:ext>
            </a:extLst>
          </p:cNvPr>
          <p:cNvSpPr txBox="1"/>
          <p:nvPr/>
        </p:nvSpPr>
        <p:spPr>
          <a:xfrm>
            <a:off x="701040" y="1836714"/>
            <a:ext cx="1109472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B273A-9224-2EF3-9279-89BD81791CF7}"/>
              </a:ext>
            </a:extLst>
          </p:cNvPr>
          <p:cNvSpPr txBox="1"/>
          <p:nvPr/>
        </p:nvSpPr>
        <p:spPr>
          <a:xfrm>
            <a:off x="701040" y="3113073"/>
            <a:ext cx="1109472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lỏng-rắn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3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7C014-8228-B9FB-C7DE-1085E2051BA3}"/>
              </a:ext>
            </a:extLst>
          </p:cNvPr>
          <p:cNvSpPr txBox="1"/>
          <p:nvPr/>
        </p:nvSpPr>
        <p:spPr>
          <a:xfrm>
            <a:off x="894080" y="1233146"/>
            <a:ext cx="2682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5E0F9-0E37-C675-9EB3-BF8E75D579AD}"/>
              </a:ext>
            </a:extLst>
          </p:cNvPr>
          <p:cNvGrpSpPr/>
          <p:nvPr/>
        </p:nvGrpSpPr>
        <p:grpSpPr>
          <a:xfrm>
            <a:off x="2211616" y="2081965"/>
            <a:ext cx="7892320" cy="3043788"/>
            <a:chOff x="2211616" y="2081965"/>
            <a:chExt cx="7892320" cy="3043788"/>
          </a:xfrm>
        </p:grpSpPr>
        <p:pic>
          <p:nvPicPr>
            <p:cNvPr id="10" name="Picture 9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4F290A5-A768-1A78-FF22-E52C7E522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616" y="2081965"/>
              <a:ext cx="7768768" cy="27368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A6F549-0988-401A-67E3-B6EC35D82DBC}"/>
                </a:ext>
              </a:extLst>
            </p:cNvPr>
            <p:cNvSpPr txBox="1"/>
            <p:nvPr/>
          </p:nvSpPr>
          <p:spPr>
            <a:xfrm>
              <a:off x="7528560" y="4748130"/>
              <a:ext cx="13716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Đun</a:t>
              </a:r>
              <a:r>
                <a:rPr lang="en-US" dirty="0"/>
                <a:t> </a:t>
              </a:r>
              <a:r>
                <a:rPr lang="en-US" dirty="0" err="1"/>
                <a:t>nóng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113698-595D-5AFD-D594-BEF2EC9CC855}"/>
                </a:ext>
              </a:extLst>
            </p:cNvPr>
            <p:cNvSpPr txBox="1"/>
            <p:nvPr/>
          </p:nvSpPr>
          <p:spPr>
            <a:xfrm>
              <a:off x="8945696" y="4756421"/>
              <a:ext cx="1158240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lạnh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9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1" y="1198563"/>
            <a:ext cx="417146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A15584-29CB-F3E5-487A-1993759B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93B093-A229-CE66-D128-CE9DCF923541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191878D-F662-E4F2-26BD-7149AEDD3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133818"/>
                  </p:ext>
                </p:extLst>
              </p:nvPr>
            </p:nvGraphicFramePr>
            <p:xfrm>
              <a:off x="1798320" y="538556"/>
              <a:ext cx="8453120" cy="63200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5173">
                      <a:extLst>
                        <a:ext uri="{9D8B030D-6E8A-4147-A177-3AD203B41FA5}">
                          <a16:colId xmlns:a16="http://schemas.microsoft.com/office/drawing/2014/main" val="1780047581"/>
                        </a:ext>
                      </a:extLst>
                    </a:gridCol>
                    <a:gridCol w="5727947">
                      <a:extLst>
                        <a:ext uri="{9D8B030D-6E8A-4147-A177-3AD203B41FA5}">
                          <a16:colId xmlns:a16="http://schemas.microsoft.com/office/drawing/2014/main" val="1517516032"/>
                        </a:ext>
                      </a:extLst>
                    </a:gridCol>
                  </a:tblGrid>
                  <a:tr h="749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Thí nghiệm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Tách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carotene </a:t>
                          </a:r>
                          <a:r>
                            <a:rPr lang="en-US" sz="1600" dirty="0" err="1">
                              <a:effectLst/>
                            </a:rPr>
                            <a:t>từ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ép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rốt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extLst>
                      <a:ext uri="{0D108BD9-81ED-4DB2-BD59-A6C34878D82A}">
                        <a16:rowId xmlns:a16="http://schemas.microsoft.com/office/drawing/2014/main" val="1920905668"/>
                      </a:ext>
                    </a:extLst>
                  </a:tr>
                  <a:tr h="1056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Chuẩn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bị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             </a:t>
                          </a:r>
                          <a:r>
                            <a:rPr lang="en-US" sz="1600" dirty="0" err="1">
                              <a:effectLst/>
                            </a:rPr>
                            <a:t>Nước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ép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rốt</a:t>
                          </a:r>
                          <a:r>
                            <a:rPr lang="en-US" sz="1600" dirty="0">
                              <a:effectLst/>
                            </a:rPr>
                            <a:t>, hexane, </a:t>
                          </a:r>
                          <a:r>
                            <a:rPr lang="en-US" sz="1600" dirty="0" err="1">
                              <a:effectLst/>
                            </a:rPr>
                            <a:t>bình</a:t>
                          </a:r>
                          <a:r>
                            <a:rPr lang="en-US" sz="1600" dirty="0">
                              <a:effectLst/>
                            </a:rPr>
                            <a:t> tam </a:t>
                          </a:r>
                          <a:r>
                            <a:rPr lang="en-US" sz="1600" dirty="0" err="1">
                              <a:effectLst/>
                            </a:rPr>
                            <a:t>giác</a:t>
                          </a:r>
                          <a:r>
                            <a:rPr lang="en-US" sz="1600" dirty="0">
                              <a:effectLst/>
                            </a:rPr>
                            <a:t> 100mL, </a:t>
                          </a:r>
                          <a:r>
                            <a:rPr lang="en-US" sz="1600" dirty="0" err="1">
                              <a:effectLst/>
                            </a:rPr>
                            <a:t>bình</a:t>
                          </a:r>
                          <a:r>
                            <a:rPr lang="en-US" sz="1600" dirty="0">
                              <a:effectLst/>
                            </a:rPr>
                            <a:t> tam </a:t>
                          </a:r>
                          <a:r>
                            <a:rPr lang="en-US" sz="1600" dirty="0" err="1">
                              <a:effectLst/>
                            </a:rPr>
                            <a:t>giác</a:t>
                          </a:r>
                          <a:r>
                            <a:rPr lang="en-US" sz="1600" dirty="0">
                              <a:effectLst/>
                            </a:rPr>
                            <a:t> 100mL, </a:t>
                          </a:r>
                          <a:r>
                            <a:rPr lang="en-US" sz="1600" dirty="0" err="1">
                              <a:effectLst/>
                            </a:rPr>
                            <a:t>phễu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chiết</a:t>
                          </a:r>
                          <a:r>
                            <a:rPr lang="en-US" sz="1600" dirty="0">
                              <a:effectLst/>
                            </a:rPr>
                            <a:t> 60mL, </a:t>
                          </a:r>
                          <a:r>
                            <a:rPr lang="en-US" sz="1600" dirty="0" err="1">
                              <a:effectLst/>
                            </a:rPr>
                            <a:t>giá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thí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nghiệm</a:t>
                          </a:r>
                          <a:r>
                            <a:rPr lang="en-US" sz="1600" dirty="0">
                              <a:effectLst/>
                            </a:rPr>
                            <a:t>   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361956978"/>
                      </a:ext>
                    </a:extLst>
                  </a:tr>
                  <a:tr h="1056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Tiến hành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                 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2828229062"/>
                      </a:ext>
                    </a:extLst>
                  </a:tr>
                  <a:tr h="1212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Nhận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xét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màu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sắc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của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lớp</a:t>
                          </a:r>
                          <a:r>
                            <a:rPr lang="en-US" sz="1600" dirty="0">
                              <a:effectLst/>
                            </a:rPr>
                            <a:t> hexane </a:t>
                          </a:r>
                          <a:r>
                            <a:rPr lang="en-US" sz="1600" dirty="0" err="1">
                              <a:effectLst/>
                            </a:rPr>
                            <a:t>trước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và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sau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khi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chiết</a:t>
                          </a:r>
                          <a:r>
                            <a:rPr lang="en-US" sz="1600" dirty="0">
                              <a:effectLst/>
                            </a:rPr>
                            <a:t>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079320593"/>
                      </a:ext>
                    </a:extLst>
                  </a:tr>
                  <a:tr h="2111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Thí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nghiệm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tách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carotene </a:t>
                          </a:r>
                          <a:r>
                            <a:rPr lang="en-US" sz="1600" dirty="0" err="1">
                              <a:effectLst/>
                            </a:rPr>
                            <a:t>từ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ép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rốt</a:t>
                          </a:r>
                          <a:r>
                            <a:rPr lang="en-US" sz="1600" dirty="0">
                              <a:effectLst/>
                            </a:rPr>
                            <a:t>  </a:t>
                          </a:r>
                          <a:r>
                            <a:rPr lang="en-US" sz="1600" dirty="0" err="1">
                              <a:effectLst/>
                            </a:rPr>
                            <a:t>dựa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vào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nguyên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tắc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nào</a:t>
                          </a:r>
                          <a:r>
                            <a:rPr lang="en-US" sz="1600" dirty="0">
                              <a:effectLst/>
                            </a:rPr>
                            <a:t>?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706992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191878D-F662-E4F2-26BD-7149AEDD3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133818"/>
                  </p:ext>
                </p:extLst>
              </p:nvPr>
            </p:nvGraphicFramePr>
            <p:xfrm>
              <a:off x="1798320" y="538556"/>
              <a:ext cx="8453120" cy="63200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5173">
                      <a:extLst>
                        <a:ext uri="{9D8B030D-6E8A-4147-A177-3AD203B41FA5}">
                          <a16:colId xmlns:a16="http://schemas.microsoft.com/office/drawing/2014/main" val="1780047581"/>
                        </a:ext>
                      </a:extLst>
                    </a:gridCol>
                    <a:gridCol w="5727947">
                      <a:extLst>
                        <a:ext uri="{9D8B030D-6E8A-4147-A177-3AD203B41FA5}">
                          <a16:colId xmlns:a16="http://schemas.microsoft.com/office/drawing/2014/main" val="1517516032"/>
                        </a:ext>
                      </a:extLst>
                    </a:gridCol>
                  </a:tblGrid>
                  <a:tr h="749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Thí nghiệm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069" marR="59069" marT="0" marB="0" anchor="ctr">
                        <a:blipFill>
                          <a:blip r:embed="rId2"/>
                          <a:stretch>
                            <a:fillRect l="-47766" t="-813" r="-426" b="-759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905668"/>
                      </a:ext>
                    </a:extLst>
                  </a:tr>
                  <a:tr h="1056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Chuẩn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bị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             </a:t>
                          </a:r>
                          <a:r>
                            <a:rPr lang="en-US" sz="1600" dirty="0" err="1">
                              <a:effectLst/>
                            </a:rPr>
                            <a:t>Nước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ép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rốt</a:t>
                          </a:r>
                          <a:r>
                            <a:rPr lang="en-US" sz="1600" dirty="0">
                              <a:effectLst/>
                            </a:rPr>
                            <a:t>, hexane, </a:t>
                          </a:r>
                          <a:r>
                            <a:rPr lang="en-US" sz="1600" dirty="0" err="1">
                              <a:effectLst/>
                            </a:rPr>
                            <a:t>bình</a:t>
                          </a:r>
                          <a:r>
                            <a:rPr lang="en-US" sz="1600" dirty="0">
                              <a:effectLst/>
                            </a:rPr>
                            <a:t> tam </a:t>
                          </a:r>
                          <a:r>
                            <a:rPr lang="en-US" sz="1600" dirty="0" err="1">
                              <a:effectLst/>
                            </a:rPr>
                            <a:t>giác</a:t>
                          </a:r>
                          <a:r>
                            <a:rPr lang="en-US" sz="1600" dirty="0">
                              <a:effectLst/>
                            </a:rPr>
                            <a:t> 100mL, </a:t>
                          </a:r>
                          <a:r>
                            <a:rPr lang="en-US" sz="1600" dirty="0" err="1">
                              <a:effectLst/>
                            </a:rPr>
                            <a:t>bình</a:t>
                          </a:r>
                          <a:r>
                            <a:rPr lang="en-US" sz="1600" dirty="0">
                              <a:effectLst/>
                            </a:rPr>
                            <a:t> tam </a:t>
                          </a:r>
                          <a:r>
                            <a:rPr lang="en-US" sz="1600" dirty="0" err="1">
                              <a:effectLst/>
                            </a:rPr>
                            <a:t>giác</a:t>
                          </a:r>
                          <a:r>
                            <a:rPr lang="en-US" sz="1600" dirty="0">
                              <a:effectLst/>
                            </a:rPr>
                            <a:t> 100mL, </a:t>
                          </a:r>
                          <a:r>
                            <a:rPr lang="en-US" sz="1600" dirty="0" err="1">
                              <a:effectLst/>
                            </a:rPr>
                            <a:t>phễu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chiết</a:t>
                          </a:r>
                          <a:r>
                            <a:rPr lang="en-US" sz="1600" dirty="0">
                              <a:effectLst/>
                            </a:rPr>
                            <a:t> 60mL, </a:t>
                          </a:r>
                          <a:r>
                            <a:rPr lang="en-US" sz="1600" dirty="0" err="1">
                              <a:effectLst/>
                            </a:rPr>
                            <a:t>giá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thí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nghiệm</a:t>
                          </a:r>
                          <a:r>
                            <a:rPr lang="en-US" sz="1600" dirty="0">
                              <a:effectLst/>
                            </a:rPr>
                            <a:t>   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361956978"/>
                      </a:ext>
                    </a:extLst>
                  </a:tr>
                  <a:tr h="1056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Tiến hành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                  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2828229062"/>
                      </a:ext>
                    </a:extLst>
                  </a:tr>
                  <a:tr h="1261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en-US" sz="1600" dirty="0" err="1">
                              <a:effectLst/>
                            </a:rPr>
                            <a:t>Nhận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xét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màu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sắc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của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lớp</a:t>
                          </a:r>
                          <a:r>
                            <a:rPr lang="en-US" sz="1600" dirty="0">
                              <a:effectLst/>
                            </a:rPr>
                            <a:t> hexane </a:t>
                          </a:r>
                          <a:r>
                            <a:rPr lang="en-US" sz="1600" dirty="0" err="1">
                              <a:effectLst/>
                            </a:rPr>
                            <a:t>trước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và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sau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khi</a:t>
                          </a:r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</a:rPr>
                            <a:t>chiết</a:t>
                          </a:r>
                          <a:r>
                            <a:rPr lang="en-US" sz="1600" dirty="0">
                              <a:effectLst/>
                            </a:rPr>
                            <a:t>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079320593"/>
                      </a:ext>
                    </a:extLst>
                  </a:tr>
                  <a:tr h="2196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069" marR="59069" marT="0" marB="0" anchor="ctr">
                        <a:blipFill>
                          <a:blip r:embed="rId2"/>
                          <a:stretch>
                            <a:fillRect l="-447" t="-187812" r="-211186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180340" algn="l"/>
                            </a:tabLst>
                          </a:pPr>
                          <a:r>
                            <a:rPr lang="vi-VN" sz="1600" dirty="0">
                              <a:effectLst/>
                            </a:rPr>
                            <a:t>.................................................</a:t>
                          </a:r>
                          <a:r>
                            <a:rPr lang="en-US" sz="1600" dirty="0">
                              <a:effectLst/>
                            </a:rPr>
                            <a:t>.............................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069" marR="59069" marT="0" marB="0"/>
                    </a:tc>
                    <a:extLst>
                      <a:ext uri="{0D108BD9-81ED-4DB2-BD59-A6C34878D82A}">
                        <a16:rowId xmlns:a16="http://schemas.microsoft.com/office/drawing/2014/main" val="37069920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265" name="Picture 192062861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E960C5C-4D7F-6C85-FF06-9D9A4CAA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2084208"/>
            <a:ext cx="2458720" cy="17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6">
            <a:extLst>
              <a:ext uri="{FF2B5EF4-FFF2-40B4-BE49-F238E27FC236}">
                <a16:creationId xmlns:a16="http://schemas.microsoft.com/office/drawing/2014/main" id="{A2861660-34B5-C554-6344-2172F54C849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744726" y="15336"/>
            <a:ext cx="7294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thí nghiệm và hoàn thành bảng sau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1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A15584-29CB-F3E5-487A-1993759B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93B093-A229-CE66-D128-CE9DCF923541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2179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CHIẾT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F9784DC-15DE-7F01-E670-44584857D512}"/>
              </a:ext>
            </a:extLst>
          </p:cNvPr>
          <p:cNvSpPr/>
          <p:nvPr/>
        </p:nvSpPr>
        <p:spPr>
          <a:xfrm>
            <a:off x="2137732" y="2225040"/>
            <a:ext cx="6894508" cy="3083560"/>
          </a:xfrm>
          <a:prstGeom prst="cloudCallout">
            <a:avLst>
              <a:gd name="adj1" fmla="val -23774"/>
              <a:gd name="adj2" fmla="val -822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475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60FCE8-48B6-3833-B55B-4FC5C674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31" y="850903"/>
            <a:ext cx="4750589" cy="6461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A picture containing invertebrate, coelenterate, jellyfish, hydrozoan&#10;&#10;Description automatically generated">
            <a:extLst>
              <a:ext uri="{FF2B5EF4-FFF2-40B4-BE49-F238E27FC236}">
                <a16:creationId xmlns:a16="http://schemas.microsoft.com/office/drawing/2014/main" id="{EA20BEAD-1E13-181C-6C41-6C189667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2" y="1612617"/>
            <a:ext cx="3294674" cy="4394480"/>
          </a:xfrm>
          <a:prstGeom prst="rect">
            <a:avLst/>
          </a:prstGeom>
        </p:spPr>
      </p:pic>
      <p:pic>
        <p:nvPicPr>
          <p:cNvPr id="6" name="Picture 5" descr="A green leaf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59CD9BE9-6BD6-2347-7993-49AC75D4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8" y="1608537"/>
            <a:ext cx="3294674" cy="4398560"/>
          </a:xfrm>
          <a:prstGeom prst="rect">
            <a:avLst/>
          </a:prstGeom>
        </p:spPr>
      </p:pic>
      <p:pic>
        <p:nvPicPr>
          <p:cNvPr id="8" name="Picture 7" descr="A blue flower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0F59351C-7EC4-29AF-E118-163947B0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1" y="1608537"/>
            <a:ext cx="3294675" cy="43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, coelenterate, jellyfish, hydrozoan&#10;&#10;Description automatically generated">
            <a:extLst>
              <a:ext uri="{FF2B5EF4-FFF2-40B4-BE49-F238E27FC236}">
                <a16:creationId xmlns:a16="http://schemas.microsoft.com/office/drawing/2014/main" id="{EA20BEAD-1E13-181C-6C41-6C189667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2" y="1612617"/>
            <a:ext cx="3294674" cy="4394480"/>
          </a:xfrm>
          <a:prstGeom prst="rect">
            <a:avLst/>
          </a:prstGeom>
        </p:spPr>
      </p:pic>
      <p:pic>
        <p:nvPicPr>
          <p:cNvPr id="6" name="Picture 5" descr="A green leaf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59CD9BE9-6BD6-2347-7993-49AC75D4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8" y="1608537"/>
            <a:ext cx="3294674" cy="4398560"/>
          </a:xfrm>
          <a:prstGeom prst="rect">
            <a:avLst/>
          </a:prstGeom>
        </p:spPr>
      </p:pic>
      <p:pic>
        <p:nvPicPr>
          <p:cNvPr id="8" name="Picture 7" descr="A blue flower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0F59351C-7EC4-29AF-E118-163947B0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1" y="1608537"/>
            <a:ext cx="3294675" cy="439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AF082A-5842-3581-6720-5507033B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C8D73F0-0488-8901-5712-321C9EBEEADB}"/>
              </a:ext>
            </a:extLst>
          </p:cNvPr>
          <p:cNvSpPr/>
          <p:nvPr/>
        </p:nvSpPr>
        <p:spPr>
          <a:xfrm>
            <a:off x="3626508" y="33785"/>
            <a:ext cx="6827520" cy="1485902"/>
          </a:xfrm>
          <a:prstGeom prst="cloudCallout">
            <a:avLst>
              <a:gd name="adj1" fmla="val -48492"/>
              <a:gd name="adj2" fmla="val 613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55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00017D2-9ACA-7397-C9A4-1EA64957D1CE}"/>
              </a:ext>
            </a:extLst>
          </p:cNvPr>
          <p:cNvSpPr/>
          <p:nvPr/>
        </p:nvSpPr>
        <p:spPr>
          <a:xfrm>
            <a:off x="4003040" y="2448560"/>
            <a:ext cx="3962400" cy="1574800"/>
          </a:xfrm>
          <a:prstGeom prst="cloudCallout">
            <a:avLst>
              <a:gd name="adj1" fmla="val -71707"/>
              <a:gd name="adj2" fmla="val -86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838A4C-5231-E001-6939-CF33FD65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B72F6-7782-A13B-2858-7A5C047B08D6}"/>
              </a:ext>
            </a:extLst>
          </p:cNvPr>
          <p:cNvSpPr txBox="1">
            <a:spLocks/>
          </p:cNvSpPr>
          <p:nvPr/>
        </p:nvSpPr>
        <p:spPr bwMode="auto">
          <a:xfrm>
            <a:off x="624051" y="221172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</p:spTree>
    <p:extLst>
      <p:ext uri="{BB962C8B-B14F-4D97-AF65-F5344CB8AC3E}">
        <p14:creationId xmlns:p14="http://schemas.microsoft.com/office/powerpoint/2010/main" val="42127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EEBEC-A5E9-1FFD-33F0-76A1AFFAA256}"/>
              </a:ext>
            </a:extLst>
          </p:cNvPr>
          <p:cNvSpPr txBox="1">
            <a:spLocks/>
          </p:cNvSpPr>
          <p:nvPr/>
        </p:nvSpPr>
        <p:spPr bwMode="auto">
          <a:xfrm>
            <a:off x="1300480" y="2074354"/>
            <a:ext cx="9773920" cy="151212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FF0000"/>
                </a:solidFill>
              </a:rPr>
              <a:t>Kết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tinh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là</a:t>
            </a:r>
            <a:r>
              <a:rPr lang="en-US" kern="0" dirty="0"/>
              <a:t> </a:t>
            </a:r>
            <a:r>
              <a:rPr lang="en-US" kern="0" dirty="0" err="1"/>
              <a:t>phương</a:t>
            </a:r>
            <a:r>
              <a:rPr lang="en-US" kern="0" dirty="0"/>
              <a:t> </a:t>
            </a:r>
            <a:r>
              <a:rPr lang="en-US" kern="0" dirty="0" err="1"/>
              <a:t>pháp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tách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biệt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và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tinh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chế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hỗn</a:t>
            </a:r>
            <a:r>
              <a:rPr lang="en-US" kern="0" dirty="0"/>
              <a:t> </a:t>
            </a:r>
            <a:r>
              <a:rPr lang="en-US" kern="0" dirty="0" err="1"/>
              <a:t>hợp</a:t>
            </a:r>
            <a:r>
              <a:rPr lang="en-US" kern="0" dirty="0"/>
              <a:t>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/>
              <a:t>chất</a:t>
            </a:r>
            <a:r>
              <a:rPr lang="en-US" kern="0" dirty="0"/>
              <a:t> </a:t>
            </a:r>
            <a:r>
              <a:rPr lang="en-US" kern="0" dirty="0" err="1"/>
              <a:t>rắn</a:t>
            </a:r>
            <a:r>
              <a:rPr lang="en-US" kern="0" dirty="0"/>
              <a:t> </a:t>
            </a:r>
            <a:r>
              <a:rPr lang="en-US" kern="0" dirty="0" err="1"/>
              <a:t>dựa</a:t>
            </a:r>
            <a:r>
              <a:rPr lang="en-US" kern="0" dirty="0"/>
              <a:t> </a:t>
            </a:r>
            <a:r>
              <a:rPr lang="en-US" kern="0" dirty="0" err="1"/>
              <a:t>vào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độ</a:t>
            </a:r>
            <a:r>
              <a:rPr lang="en-US" kern="0" dirty="0">
                <a:solidFill>
                  <a:srgbClr val="FF0000"/>
                </a:solidFill>
              </a:rPr>
              <a:t> tan </a:t>
            </a:r>
            <a:r>
              <a:rPr lang="en-US" kern="0" dirty="0" err="1">
                <a:solidFill>
                  <a:srgbClr val="FF0000"/>
                </a:solidFill>
              </a:rPr>
              <a:t>khác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nhau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và</a:t>
            </a:r>
            <a:r>
              <a:rPr lang="en-US" kern="0" dirty="0"/>
              <a:t> </a:t>
            </a:r>
            <a:r>
              <a:rPr lang="en-US" kern="0" dirty="0" err="1"/>
              <a:t>sự</a:t>
            </a:r>
            <a:r>
              <a:rPr lang="en-US" kern="0" dirty="0"/>
              <a:t> </a:t>
            </a:r>
            <a:r>
              <a:rPr lang="en-US" kern="0" dirty="0" err="1"/>
              <a:t>thay</a:t>
            </a:r>
            <a:r>
              <a:rPr lang="en-US" kern="0" dirty="0"/>
              <a:t> </a:t>
            </a:r>
            <a:r>
              <a:rPr lang="en-US" kern="0" dirty="0" err="1"/>
              <a:t>đổi</a:t>
            </a:r>
            <a:r>
              <a:rPr lang="en-US" kern="0" dirty="0"/>
              <a:t> </a:t>
            </a:r>
            <a:r>
              <a:rPr lang="en-US" kern="0" dirty="0" err="1"/>
              <a:t>độ</a:t>
            </a:r>
            <a:r>
              <a:rPr lang="en-US" kern="0" dirty="0"/>
              <a:t> tan </a:t>
            </a:r>
            <a:r>
              <a:rPr lang="en-US" kern="0" dirty="0" err="1"/>
              <a:t>của</a:t>
            </a:r>
            <a:r>
              <a:rPr lang="en-US" kern="0" dirty="0"/>
              <a:t> </a:t>
            </a:r>
            <a:r>
              <a:rPr lang="en-US" kern="0" dirty="0" err="1"/>
              <a:t>chúng</a:t>
            </a:r>
            <a:r>
              <a:rPr lang="en-US" kern="0" dirty="0"/>
              <a:t> </a:t>
            </a:r>
            <a:r>
              <a:rPr lang="en-US" kern="0" dirty="0" err="1"/>
              <a:t>theo</a:t>
            </a:r>
            <a:r>
              <a:rPr lang="en-US" kern="0" dirty="0"/>
              <a:t> </a:t>
            </a:r>
            <a:r>
              <a:rPr lang="en-US" kern="0" dirty="0" err="1"/>
              <a:t>nhiệt</a:t>
            </a:r>
            <a:r>
              <a:rPr lang="en-US" kern="0" dirty="0"/>
              <a:t> </a:t>
            </a:r>
            <a:r>
              <a:rPr lang="en-US" kern="0" dirty="0" err="1"/>
              <a:t>độ</a:t>
            </a:r>
            <a:r>
              <a:rPr lang="en-US" kern="0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429DB6-0FD9-02C0-9201-03AB32C8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B4BC6B-D892-14D1-C216-A0DD8BCB823B}"/>
              </a:ext>
            </a:extLst>
          </p:cNvPr>
          <p:cNvSpPr txBox="1">
            <a:spLocks/>
          </p:cNvSpPr>
          <p:nvPr/>
        </p:nvSpPr>
        <p:spPr bwMode="auto">
          <a:xfrm>
            <a:off x="624051" y="221172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</p:spTree>
    <p:extLst>
      <p:ext uri="{BB962C8B-B14F-4D97-AF65-F5344CB8AC3E}">
        <p14:creationId xmlns:p14="http://schemas.microsoft.com/office/powerpoint/2010/main" val="13690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EE7B4-CDF5-76CA-8B99-3AB8003DD817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F37BACA0-0F6A-AC93-F66D-57F3363A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92" y="1871856"/>
            <a:ext cx="8492400" cy="4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EE7B4-CDF5-76CA-8B99-3AB8003DD817}"/>
              </a:ext>
            </a:extLst>
          </p:cNvPr>
          <p:cNvSpPr txBox="1">
            <a:spLocks/>
          </p:cNvSpPr>
          <p:nvPr/>
        </p:nvSpPr>
        <p:spPr bwMode="auto">
          <a:xfrm>
            <a:off x="624051" y="271972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F37BACA0-0F6A-AC93-F66D-57F3363A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0" y="2043685"/>
            <a:ext cx="4870092" cy="4548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E676D-A1DF-B105-B793-CF432B79E31E}"/>
              </a:ext>
            </a:extLst>
          </p:cNvPr>
          <p:cNvSpPr txBox="1"/>
          <p:nvPr/>
        </p:nvSpPr>
        <p:spPr>
          <a:xfrm>
            <a:off x="819508" y="2043685"/>
            <a:ext cx="5770880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Trình tự các bước tiến hành kết tinh 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a) Hoà tan bão hoà hỗn hợp chất rắn ở nhiệt độ sôi của dung môi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b) Lọc nóng loại bỏ chất không tan.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c) Để nguội cho kết tinh.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d) Lọc hút để thu tinh thể.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5AB20C-0712-A36F-C616-7DC1762F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51B01-3C04-7800-9CE7-9CB2DF843C5D}"/>
              </a:ext>
            </a:extLst>
          </p:cNvPr>
          <p:cNvSpPr txBox="1"/>
          <p:nvPr/>
        </p:nvSpPr>
        <p:spPr>
          <a:xfrm>
            <a:off x="1828800" y="1804556"/>
            <a:ext cx="85344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97B37-E45D-464F-585D-D9E0A746B506}"/>
              </a:ext>
            </a:extLst>
          </p:cNvPr>
          <p:cNvSpPr txBox="1">
            <a:spLocks/>
          </p:cNvSpPr>
          <p:nvPr/>
        </p:nvSpPr>
        <p:spPr bwMode="auto">
          <a:xfrm>
            <a:off x="624051" y="221172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  <p:pic>
        <p:nvPicPr>
          <p:cNvPr id="5" name="Picture 4" descr="A picture containing food, bowl&#10;&#10;Description automatically generated">
            <a:extLst>
              <a:ext uri="{FF2B5EF4-FFF2-40B4-BE49-F238E27FC236}">
                <a16:creationId xmlns:a16="http://schemas.microsoft.com/office/drawing/2014/main" id="{1872EE74-1A46-CD33-BB0D-4049B479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1" y="2681836"/>
            <a:ext cx="4340646" cy="3546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429FA-D241-2CE9-87FE-82C511DBC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9" y="2681836"/>
            <a:ext cx="4042271" cy="3546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29C75-920B-9970-B09C-3D1B44D43232}"/>
              </a:ext>
            </a:extLst>
          </p:cNvPr>
          <p:cNvSpPr txBox="1"/>
          <p:nvPr/>
        </p:nvSpPr>
        <p:spPr>
          <a:xfrm>
            <a:off x="7226697" y="6336622"/>
            <a:ext cx="12496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BB229-DD26-A458-7A8E-F86714AF6AB5}"/>
              </a:ext>
            </a:extLst>
          </p:cNvPr>
          <p:cNvSpPr txBox="1"/>
          <p:nvPr/>
        </p:nvSpPr>
        <p:spPr>
          <a:xfrm>
            <a:off x="2494984" y="6383017"/>
            <a:ext cx="12496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8C2062-99CA-6C06-F157-C7AECE831C07}"/>
              </a:ext>
            </a:extLst>
          </p:cNvPr>
          <p:cNvGrpSpPr/>
          <p:nvPr/>
        </p:nvGrpSpPr>
        <p:grpSpPr>
          <a:xfrm>
            <a:off x="2149840" y="1137085"/>
            <a:ext cx="7892320" cy="3043788"/>
            <a:chOff x="2211616" y="2081965"/>
            <a:chExt cx="7892320" cy="3043788"/>
          </a:xfrm>
        </p:grpSpPr>
        <p:pic>
          <p:nvPicPr>
            <p:cNvPr id="7" name="Picture 6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056E69CE-43AB-1252-6071-2761B778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616" y="2081965"/>
              <a:ext cx="7768768" cy="27368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A534EE-24ED-D440-D843-830FAEDC4F1A}"/>
                </a:ext>
              </a:extLst>
            </p:cNvPr>
            <p:cNvSpPr txBox="1"/>
            <p:nvPr/>
          </p:nvSpPr>
          <p:spPr>
            <a:xfrm>
              <a:off x="7528560" y="4748130"/>
              <a:ext cx="13716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Đun</a:t>
              </a:r>
              <a:r>
                <a:rPr lang="en-US" dirty="0"/>
                <a:t> </a:t>
              </a:r>
              <a:r>
                <a:rPr lang="en-US" dirty="0" err="1"/>
                <a:t>nóng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A7E89C-E5FC-A6AF-F090-8EA1F3E984B1}"/>
                </a:ext>
              </a:extLst>
            </p:cNvPr>
            <p:cNvSpPr txBox="1"/>
            <p:nvPr/>
          </p:nvSpPr>
          <p:spPr>
            <a:xfrm>
              <a:off x="8945696" y="4756421"/>
              <a:ext cx="1158240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lạnh</a:t>
              </a:r>
              <a:endParaRPr lang="en-US" dirty="0"/>
            </a:p>
          </p:txBody>
        </p: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0035474-389F-C4A7-71B4-A9A035BDD324}"/>
              </a:ext>
            </a:extLst>
          </p:cNvPr>
          <p:cNvSpPr/>
          <p:nvPr/>
        </p:nvSpPr>
        <p:spPr>
          <a:xfrm>
            <a:off x="1534160" y="4572000"/>
            <a:ext cx="4155440" cy="1574800"/>
          </a:xfrm>
          <a:prstGeom prst="cloudCallout">
            <a:avLst>
              <a:gd name="adj1" fmla="val 124984"/>
              <a:gd name="adj2" fmla="val -885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0E9EFC5-E3E7-D34A-E67A-708F92FC489E}"/>
              </a:ext>
            </a:extLst>
          </p:cNvPr>
          <p:cNvSpPr/>
          <p:nvPr/>
        </p:nvSpPr>
        <p:spPr>
          <a:xfrm>
            <a:off x="7304040" y="4775200"/>
            <a:ext cx="4155440" cy="1574800"/>
          </a:xfrm>
          <a:prstGeom prst="cloudCallout">
            <a:avLst>
              <a:gd name="adj1" fmla="val -933"/>
              <a:gd name="adj2" fmla="val -80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A15584-29CB-F3E5-487A-1993759B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F9784DC-15DE-7F01-E670-44584857D512}"/>
              </a:ext>
            </a:extLst>
          </p:cNvPr>
          <p:cNvSpPr/>
          <p:nvPr/>
        </p:nvSpPr>
        <p:spPr>
          <a:xfrm>
            <a:off x="2770745" y="2905760"/>
            <a:ext cx="6894508" cy="3083560"/>
          </a:xfrm>
          <a:prstGeom prst="cloudCallout">
            <a:avLst>
              <a:gd name="adj1" fmla="val -14933"/>
              <a:gd name="adj2" fmla="val -947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CE90C-3AD4-6BBE-210A-8E054F402DDD}"/>
              </a:ext>
            </a:extLst>
          </p:cNvPr>
          <p:cNvSpPr txBox="1">
            <a:spLocks/>
          </p:cNvSpPr>
          <p:nvPr/>
        </p:nvSpPr>
        <p:spPr bwMode="auto">
          <a:xfrm>
            <a:off x="735811" y="353441"/>
            <a:ext cx="58783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PHÁP KẾT TINH</a:t>
            </a:r>
          </a:p>
        </p:txBody>
      </p:sp>
    </p:spTree>
    <p:extLst>
      <p:ext uri="{BB962C8B-B14F-4D97-AF65-F5344CB8AC3E}">
        <p14:creationId xmlns:p14="http://schemas.microsoft.com/office/powerpoint/2010/main" val="396318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60FCE8-48B6-3833-B55B-4FC5C674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31" y="850903"/>
            <a:ext cx="4750589" cy="6461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04498C-8706-9A48-E046-B5C150DC2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606550"/>
            <a:ext cx="4014153" cy="4762500"/>
          </a:xfrm>
          <a:prstGeom prst="rect">
            <a:avLst/>
          </a:prstGeom>
        </p:spPr>
      </p:pic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15D4865F-99D6-83B6-FDA9-0DA04242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2" y="2041456"/>
            <a:ext cx="2641598" cy="41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04498C-8706-9A48-E046-B5C150DC2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47" y="1657350"/>
            <a:ext cx="3912553" cy="4762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4CE60C-4B0C-2616-519F-E384E6C1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D1B260A-A665-DAA4-B0B0-2E7980B8535B}"/>
              </a:ext>
            </a:extLst>
          </p:cNvPr>
          <p:cNvSpPr/>
          <p:nvPr/>
        </p:nvSpPr>
        <p:spPr>
          <a:xfrm>
            <a:off x="4175760" y="-142240"/>
            <a:ext cx="6827520" cy="1574800"/>
          </a:xfrm>
          <a:prstGeom prst="cloudCallout">
            <a:avLst>
              <a:gd name="adj1" fmla="val -55040"/>
              <a:gd name="adj2" fmla="val 688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61DE55C5-F971-7FDA-AADE-7D334E549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62" y="1955992"/>
            <a:ext cx="2641598" cy="41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391A-E131-8117-7CA5-6B8DE372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0041-9FC1-D861-0F27-DA8DAAA1D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27B69F5-B813-4C29-1678-901D01D4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1047750"/>
            <a:ext cx="3739833" cy="4762500"/>
          </a:xfrm>
          <a:prstGeom prst="rect">
            <a:avLst/>
          </a:prstGeom>
        </p:spPr>
      </p:pic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9288E67D-56AF-CD3D-B941-504414249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42" y="1431856"/>
            <a:ext cx="2641598" cy="4165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2B77C-E55B-B1EB-3F1D-A7D7306C8526}"/>
              </a:ext>
            </a:extLst>
          </p:cNvPr>
          <p:cNvSpPr txBox="1"/>
          <p:nvPr/>
        </p:nvSpPr>
        <p:spPr>
          <a:xfrm>
            <a:off x="7691120" y="5625584"/>
            <a:ext cx="14325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cột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EDCD2-F716-5B75-AE91-9C35AF1F01D0}"/>
              </a:ext>
            </a:extLst>
          </p:cNvPr>
          <p:cNvSpPr txBox="1"/>
          <p:nvPr/>
        </p:nvSpPr>
        <p:spPr>
          <a:xfrm>
            <a:off x="3459480" y="5771631"/>
            <a:ext cx="14325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giấy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1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00017D2-9ACA-7397-C9A4-1EA64957D1CE}"/>
              </a:ext>
            </a:extLst>
          </p:cNvPr>
          <p:cNvSpPr/>
          <p:nvPr/>
        </p:nvSpPr>
        <p:spPr>
          <a:xfrm>
            <a:off x="4003040" y="2448560"/>
            <a:ext cx="3962400" cy="1574800"/>
          </a:xfrm>
          <a:prstGeom prst="cloudCallout">
            <a:avLst>
              <a:gd name="adj1" fmla="val -71707"/>
              <a:gd name="adj2" fmla="val -86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838A4C-5231-E001-6939-CF33FD65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47CFFA-313E-0E01-F693-0FE64E66E68A}"/>
              </a:ext>
            </a:extLst>
          </p:cNvPr>
          <p:cNvSpPr txBox="1">
            <a:spLocks/>
          </p:cNvSpPr>
          <p:nvPr/>
        </p:nvSpPr>
        <p:spPr bwMode="auto">
          <a:xfrm>
            <a:off x="644371" y="170372"/>
            <a:ext cx="38768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SẮC KÍ CỘT</a:t>
            </a:r>
          </a:p>
        </p:txBody>
      </p:sp>
    </p:spTree>
    <p:extLst>
      <p:ext uri="{BB962C8B-B14F-4D97-AF65-F5344CB8AC3E}">
        <p14:creationId xmlns:p14="http://schemas.microsoft.com/office/powerpoint/2010/main" val="43035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EEBEC-A5E9-1FFD-33F0-76A1AFFAA256}"/>
              </a:ext>
            </a:extLst>
          </p:cNvPr>
          <p:cNvSpPr txBox="1">
            <a:spLocks/>
          </p:cNvSpPr>
          <p:nvPr/>
        </p:nvSpPr>
        <p:spPr bwMode="auto">
          <a:xfrm>
            <a:off x="1229360" y="2155634"/>
            <a:ext cx="10241280" cy="151212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FF0000"/>
                </a:solidFill>
              </a:rPr>
              <a:t>Sắc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kí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cột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là</a:t>
            </a:r>
            <a:r>
              <a:rPr lang="en-US" kern="0" dirty="0"/>
              <a:t> </a:t>
            </a:r>
            <a:r>
              <a:rPr lang="en-US" kern="0" dirty="0" err="1"/>
              <a:t>phương</a:t>
            </a:r>
            <a:r>
              <a:rPr lang="en-US" kern="0" dirty="0"/>
              <a:t> </a:t>
            </a:r>
            <a:r>
              <a:rPr lang="en-US" kern="0" dirty="0" err="1"/>
              <a:t>pháp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tách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biệt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và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tinh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chế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hỗn</a:t>
            </a:r>
            <a:r>
              <a:rPr lang="en-US" kern="0" dirty="0"/>
              <a:t> </a:t>
            </a:r>
            <a:r>
              <a:rPr lang="en-US" kern="0" dirty="0" err="1"/>
              <a:t>hợp</a:t>
            </a:r>
            <a:r>
              <a:rPr lang="en-US" kern="0" dirty="0"/>
              <a:t>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/>
              <a:t>chất</a:t>
            </a:r>
            <a:r>
              <a:rPr lang="en-US" kern="0" dirty="0"/>
              <a:t> </a:t>
            </a:r>
            <a:r>
              <a:rPr lang="en-US" kern="0" dirty="0" err="1"/>
              <a:t>rắn</a:t>
            </a:r>
            <a:r>
              <a:rPr lang="en-US" kern="0" dirty="0"/>
              <a:t> </a:t>
            </a:r>
            <a:r>
              <a:rPr lang="en-US" kern="0" dirty="0" err="1"/>
              <a:t>dựa</a:t>
            </a:r>
            <a:r>
              <a:rPr lang="en-US" kern="0" dirty="0"/>
              <a:t> </a:t>
            </a:r>
            <a:r>
              <a:rPr lang="en-US" kern="0" dirty="0" err="1"/>
              <a:t>vào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sự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phân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bố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khác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nhau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của</a:t>
            </a:r>
            <a:r>
              <a:rPr lang="en-US" kern="0" dirty="0"/>
              <a:t> </a:t>
            </a:r>
            <a:r>
              <a:rPr lang="en-US" kern="0" dirty="0" err="1"/>
              <a:t>chúng</a:t>
            </a:r>
            <a:r>
              <a:rPr lang="en-US" kern="0" dirty="0"/>
              <a:t> </a:t>
            </a:r>
            <a:r>
              <a:rPr lang="en-US" kern="0" dirty="0" err="1"/>
              <a:t>giữa</a:t>
            </a:r>
            <a:r>
              <a:rPr lang="en-US" kern="0" dirty="0"/>
              <a:t> </a:t>
            </a:r>
            <a:r>
              <a:rPr lang="en-US" kern="0" dirty="0" err="1"/>
              <a:t>pha</a:t>
            </a:r>
            <a:r>
              <a:rPr lang="en-US" kern="0" dirty="0"/>
              <a:t> </a:t>
            </a:r>
            <a:r>
              <a:rPr lang="en-US" kern="0" dirty="0" err="1"/>
              <a:t>động</a:t>
            </a:r>
            <a:r>
              <a:rPr lang="en-US" kern="0" dirty="0"/>
              <a:t> </a:t>
            </a:r>
            <a:r>
              <a:rPr lang="en-US" kern="0" dirty="0" err="1"/>
              <a:t>và</a:t>
            </a:r>
            <a:r>
              <a:rPr lang="en-US" kern="0" dirty="0"/>
              <a:t> </a:t>
            </a:r>
            <a:r>
              <a:rPr lang="en-US" kern="0" dirty="0" err="1"/>
              <a:t>pha</a:t>
            </a:r>
            <a:r>
              <a:rPr lang="en-US" kern="0" dirty="0"/>
              <a:t> </a:t>
            </a:r>
            <a:r>
              <a:rPr lang="en-US" kern="0" dirty="0" err="1"/>
              <a:t>tĩnh</a:t>
            </a:r>
            <a:r>
              <a:rPr lang="en-US" kern="0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429DB6-0FD9-02C0-9201-03AB32C8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DB321B-26CD-7EB2-1C09-3395C62DAEEC}"/>
              </a:ext>
            </a:extLst>
          </p:cNvPr>
          <p:cNvSpPr txBox="1">
            <a:spLocks/>
          </p:cNvSpPr>
          <p:nvPr/>
        </p:nvSpPr>
        <p:spPr bwMode="auto">
          <a:xfrm>
            <a:off x="644371" y="170372"/>
            <a:ext cx="38768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SẮC KÍ CỘT</a:t>
            </a:r>
          </a:p>
        </p:txBody>
      </p:sp>
    </p:spTree>
    <p:extLst>
      <p:ext uri="{BB962C8B-B14F-4D97-AF65-F5344CB8AC3E}">
        <p14:creationId xmlns:p14="http://schemas.microsoft.com/office/powerpoint/2010/main" val="19199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FCCCDA-6A1B-E4E4-9B6C-C5EB67B0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E676D-A1DF-B105-B793-CF432B79E31E}"/>
              </a:ext>
            </a:extLst>
          </p:cNvPr>
          <p:cNvSpPr txBox="1"/>
          <p:nvPr/>
        </p:nvSpPr>
        <p:spPr>
          <a:xfrm>
            <a:off x="778868" y="2043685"/>
            <a:ext cx="6688732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Trình tự các bước tiến hành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sắc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kí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cột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a)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Sử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dụng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cột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sắc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kí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chứa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chất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hấp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phụ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dạng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bột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Al</a:t>
            </a:r>
            <a:r>
              <a:rPr lang="en-US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</a:t>
            </a:r>
            <a:r>
              <a:rPr lang="en-US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silicagel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…</a:t>
            </a: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b)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kí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c)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Cho dung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kí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d) L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oại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bỏ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môi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thu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chất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tách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62E778D9-124C-1A1D-AAE1-D8A9FEF1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2" y="1881830"/>
            <a:ext cx="2641598" cy="4165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FE7A65-880B-2BBD-4B79-666491E8BC15}"/>
              </a:ext>
            </a:extLst>
          </p:cNvPr>
          <p:cNvSpPr txBox="1"/>
          <p:nvPr/>
        </p:nvSpPr>
        <p:spPr>
          <a:xfrm>
            <a:off x="8219440" y="6075558"/>
            <a:ext cx="14325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cột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2372DA-6B6E-1EE2-C41B-AA9BD60158EB}"/>
              </a:ext>
            </a:extLst>
          </p:cNvPr>
          <p:cNvSpPr txBox="1">
            <a:spLocks/>
          </p:cNvSpPr>
          <p:nvPr/>
        </p:nvSpPr>
        <p:spPr bwMode="auto">
          <a:xfrm>
            <a:off x="644371" y="170372"/>
            <a:ext cx="38768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SẮC KÍ CỘT</a:t>
            </a:r>
          </a:p>
        </p:txBody>
      </p:sp>
    </p:spTree>
    <p:extLst>
      <p:ext uri="{BB962C8B-B14F-4D97-AF65-F5344CB8AC3E}">
        <p14:creationId xmlns:p14="http://schemas.microsoft.com/office/powerpoint/2010/main" val="41677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5AB20C-0712-A36F-C616-7DC1762F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51B01-3C04-7800-9CE7-9CB2DF843C5D}"/>
              </a:ext>
            </a:extLst>
          </p:cNvPr>
          <p:cNvSpPr txBox="1"/>
          <p:nvPr/>
        </p:nvSpPr>
        <p:spPr>
          <a:xfrm>
            <a:off x="908213" y="2280316"/>
            <a:ext cx="1068832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D7FD7C-AEF4-F6D1-CE93-F7E2DA6D01B5}"/>
              </a:ext>
            </a:extLst>
          </p:cNvPr>
          <p:cNvSpPr txBox="1">
            <a:spLocks/>
          </p:cNvSpPr>
          <p:nvPr/>
        </p:nvSpPr>
        <p:spPr bwMode="auto">
          <a:xfrm>
            <a:off x="644371" y="170372"/>
            <a:ext cx="38768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l"/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SẮC KÍ CỘT</a:t>
            </a:r>
          </a:p>
        </p:txBody>
      </p:sp>
    </p:spTree>
    <p:extLst>
      <p:ext uri="{BB962C8B-B14F-4D97-AF65-F5344CB8AC3E}">
        <p14:creationId xmlns:p14="http://schemas.microsoft.com/office/powerpoint/2010/main" val="27046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91" y="188912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F259-6FEA-5EFB-255F-C8DCC474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B8C2-7DC1-3234-9528-A4E8DE54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091" y="434343"/>
            <a:ext cx="3023389" cy="646113"/>
          </a:xfrm>
        </p:spPr>
        <p:txBody>
          <a:bodyPr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939F96-EFA1-DA9D-0804-26D2A84C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10972482" cy="48244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00017D2-9ACA-7397-C9A4-1EA64957D1CE}"/>
              </a:ext>
            </a:extLst>
          </p:cNvPr>
          <p:cNvSpPr/>
          <p:nvPr/>
        </p:nvSpPr>
        <p:spPr>
          <a:xfrm>
            <a:off x="4003040" y="2448560"/>
            <a:ext cx="3962400" cy="1574800"/>
          </a:xfrm>
          <a:prstGeom prst="cloudCallout">
            <a:avLst>
              <a:gd name="adj1" fmla="val -71707"/>
              <a:gd name="adj2" fmla="val -86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411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91" y="188912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F259-6FEA-5EFB-255F-C8DCC474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9" y="1188402"/>
            <a:ext cx="10972482" cy="536479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bưởi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91" y="188912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F259-6FEA-5EFB-255F-C8DCC474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phèn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91" y="188912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F259-6FEA-5EFB-255F-C8DCC474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91" y="188912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20AAC-1825-582C-AB91-4C935300A499}"/>
              </a:ext>
            </a:extLst>
          </p:cNvPr>
          <p:cNvSpPr txBox="1"/>
          <p:nvPr/>
        </p:nvSpPr>
        <p:spPr>
          <a:xfrm>
            <a:off x="1051034" y="835025"/>
            <a:ext cx="10551686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tinh là một trong những phương pháp ph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biến để tách biệt và tinh chế hợp chất hữu cơ. Hình bên mô tả các bước tiến hành kết tinh:</a:t>
            </a:r>
            <a:endParaRPr lang="en-US" sz="2400" kern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400" kern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400" kern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400" kern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400" kern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 tan bão hoà hỗn hợp chất rắn ở nhiệt độ sôi của dung môi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2.  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 nóng loại bỏ chất không tan.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nguội cho kết tinh.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4.</a:t>
            </a:r>
            <a:r>
              <a:rPr lang="vi-VN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Lọc hút để thu tinh thể.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4,3,2,1               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2,1,3,4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1,2,4,3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DA54842E-389C-C07B-292F-AF08743B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00" y="1638177"/>
            <a:ext cx="3717199" cy="2005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D2FA87-A841-50C0-8B28-01B92817FAF5}"/>
              </a:ext>
            </a:extLst>
          </p:cNvPr>
          <p:cNvSpPr txBox="1"/>
          <p:nvPr/>
        </p:nvSpPr>
        <p:spPr>
          <a:xfrm>
            <a:off x="1051034" y="5761662"/>
            <a:ext cx="196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645-6923-92A9-C2FB-90DC896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35" y="167891"/>
            <a:ext cx="4963949" cy="6461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8D4A7-9963-B5D8-3017-13FD86348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9" y="710882"/>
            <a:ext cx="10972482" cy="614711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phương pháp để tách biệt và tinh chế hợp chất hữu cơ. Hình bên mô tả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vi-VN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tách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phụ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dạng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Al</a:t>
            </a:r>
            <a:r>
              <a:rPr lang="en-US" sz="2400" kern="120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2400" kern="120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silicagel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vi-VN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dung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tục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vi-VN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L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oại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bỏ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2,1,3,4     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3,2,1,4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2,3,1,4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C8BD318E-5692-C38F-AF5B-7FD5E467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34" y="1207091"/>
            <a:ext cx="2366514" cy="37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990601" y="1981200"/>
            <a:ext cx="10210800" cy="1981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Cảm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ơn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các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em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đã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lắng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nghe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03177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achen" pitchFamily="18" charset="0"/>
                <a:cs typeface="Arial" pitchFamily="34" charset="0"/>
              </a:rPr>
              <a:t>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tắc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EEBEC-A5E9-1FFD-33F0-76A1AFFAA256}"/>
              </a:ext>
            </a:extLst>
          </p:cNvPr>
          <p:cNvSpPr txBox="1">
            <a:spLocks/>
          </p:cNvSpPr>
          <p:nvPr/>
        </p:nvSpPr>
        <p:spPr bwMode="auto">
          <a:xfrm>
            <a:off x="1300480" y="2074354"/>
            <a:ext cx="9773920" cy="151212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FF0000"/>
                </a:solidFill>
              </a:rPr>
              <a:t>Chưng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cất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là</a:t>
            </a:r>
            <a:r>
              <a:rPr lang="en-US" kern="0" dirty="0"/>
              <a:t> </a:t>
            </a:r>
            <a:r>
              <a:rPr lang="en-US" kern="0" dirty="0" err="1"/>
              <a:t>phương</a:t>
            </a:r>
            <a:r>
              <a:rPr lang="en-US" kern="0" dirty="0"/>
              <a:t> </a:t>
            </a:r>
            <a:r>
              <a:rPr lang="en-US" kern="0" dirty="0" err="1"/>
              <a:t>pháp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tách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chất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dựa</a:t>
            </a:r>
            <a:r>
              <a:rPr lang="en-US" kern="0" dirty="0"/>
              <a:t> </a:t>
            </a:r>
            <a:r>
              <a:rPr lang="en-US" kern="0" dirty="0" err="1"/>
              <a:t>trên</a:t>
            </a:r>
            <a:r>
              <a:rPr lang="en-US" kern="0" dirty="0"/>
              <a:t> </a:t>
            </a:r>
            <a:r>
              <a:rPr lang="en-US" kern="0" dirty="0" err="1">
                <a:solidFill>
                  <a:srgbClr val="FF0000"/>
                </a:solidFill>
              </a:rPr>
              <a:t>sự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khác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nhau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về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nhiệt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độ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>
                <a:solidFill>
                  <a:srgbClr val="FF0000"/>
                </a:solidFill>
              </a:rPr>
              <a:t>sôi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err="1"/>
              <a:t>của</a:t>
            </a:r>
            <a:r>
              <a:rPr lang="en-US" kern="0" dirty="0"/>
              <a:t>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/>
              <a:t>chất</a:t>
            </a:r>
            <a:r>
              <a:rPr lang="en-US" kern="0" dirty="0"/>
              <a:t> </a:t>
            </a:r>
            <a:r>
              <a:rPr lang="en-US" kern="0" dirty="0" err="1"/>
              <a:t>trong</a:t>
            </a:r>
            <a:r>
              <a:rPr lang="en-US" kern="0" dirty="0"/>
              <a:t> </a:t>
            </a:r>
            <a:r>
              <a:rPr lang="en-US" kern="0" dirty="0" err="1"/>
              <a:t>hỗn</a:t>
            </a:r>
            <a:r>
              <a:rPr lang="en-US" kern="0" dirty="0"/>
              <a:t> </a:t>
            </a:r>
            <a:r>
              <a:rPr lang="en-US" kern="0" dirty="0" err="1"/>
              <a:t>hợp</a:t>
            </a:r>
            <a:r>
              <a:rPr lang="en-US" kern="0" dirty="0"/>
              <a:t> ở </a:t>
            </a:r>
            <a:r>
              <a:rPr lang="en-US" kern="0" dirty="0" err="1"/>
              <a:t>một</a:t>
            </a:r>
            <a:r>
              <a:rPr lang="en-US" kern="0" dirty="0"/>
              <a:t> </a:t>
            </a:r>
            <a:r>
              <a:rPr lang="en-US" kern="0" dirty="0" err="1"/>
              <a:t>nhiệt</a:t>
            </a:r>
            <a:r>
              <a:rPr lang="en-US" kern="0" dirty="0"/>
              <a:t> </a:t>
            </a:r>
            <a:r>
              <a:rPr lang="en-US" kern="0" dirty="0" err="1"/>
              <a:t>độ</a:t>
            </a:r>
            <a:r>
              <a:rPr lang="en-US" kern="0" dirty="0"/>
              <a:t> </a:t>
            </a:r>
            <a:r>
              <a:rPr lang="en-US" kern="0" dirty="0" err="1"/>
              <a:t>xác</a:t>
            </a:r>
            <a:r>
              <a:rPr lang="en-US" kern="0" dirty="0"/>
              <a:t> </a:t>
            </a:r>
            <a:r>
              <a:rPr lang="en-US" kern="0" dirty="0" err="1"/>
              <a:t>định</a:t>
            </a: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326722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34006-5E49-4333-8A35-7133B571F21B}"/>
              </a:ext>
            </a:extLst>
          </p:cNvPr>
          <p:cNvSpPr txBox="1"/>
          <p:nvPr/>
        </p:nvSpPr>
        <p:spPr>
          <a:xfrm>
            <a:off x="1320800" y="3271520"/>
            <a:ext cx="159512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25FA3D-86C3-FA72-F8B0-E362F8DDA70C}"/>
              </a:ext>
            </a:extLst>
          </p:cNvPr>
          <p:cNvSpPr/>
          <p:nvPr/>
        </p:nvSpPr>
        <p:spPr>
          <a:xfrm>
            <a:off x="3017520" y="3421370"/>
            <a:ext cx="1076960" cy="259060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9082E-C880-A018-00AF-6694A568CEA4}"/>
              </a:ext>
            </a:extLst>
          </p:cNvPr>
          <p:cNvSpPr txBox="1"/>
          <p:nvPr/>
        </p:nvSpPr>
        <p:spPr>
          <a:xfrm>
            <a:off x="4196080" y="3289290"/>
            <a:ext cx="107696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AB8190-725B-9E1F-E772-223DB3A8D581}"/>
              </a:ext>
            </a:extLst>
          </p:cNvPr>
          <p:cNvSpPr/>
          <p:nvPr/>
        </p:nvSpPr>
        <p:spPr>
          <a:xfrm>
            <a:off x="5405122" y="3421370"/>
            <a:ext cx="1076960" cy="259060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36589-4F98-07A4-6C80-EDD4FABC4F87}"/>
              </a:ext>
            </a:extLst>
          </p:cNvPr>
          <p:cNvSpPr txBox="1"/>
          <p:nvPr/>
        </p:nvSpPr>
        <p:spPr>
          <a:xfrm>
            <a:off x="6583682" y="3289290"/>
            <a:ext cx="3820158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47041-0F34-E9BA-2823-C4E93271DF6D}"/>
              </a:ext>
            </a:extLst>
          </p:cNvPr>
          <p:cNvSpPr txBox="1"/>
          <p:nvPr/>
        </p:nvSpPr>
        <p:spPr>
          <a:xfrm>
            <a:off x="5476240" y="2335183"/>
            <a:ext cx="107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1" y="1198563"/>
            <a:ext cx="292178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EEBEC-A5E9-1FFD-33F0-76A1AFFAA256}"/>
              </a:ext>
            </a:extLst>
          </p:cNvPr>
          <p:cNvSpPr txBox="1">
            <a:spLocks/>
          </p:cNvSpPr>
          <p:nvPr/>
        </p:nvSpPr>
        <p:spPr bwMode="auto">
          <a:xfrm>
            <a:off x="1300480" y="2074354"/>
            <a:ext cx="9509760" cy="10142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D55A48-DB35-B624-3EB1-9544650112A3}"/>
              </a:ext>
            </a:extLst>
          </p:cNvPr>
          <p:cNvSpPr/>
          <p:nvPr/>
        </p:nvSpPr>
        <p:spPr>
          <a:xfrm rot="5400000">
            <a:off x="5492756" y="3227076"/>
            <a:ext cx="579120" cy="302248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E3F67-4AD3-624B-C94C-9A15C0E867B2}"/>
              </a:ext>
            </a:extLst>
          </p:cNvPr>
          <p:cNvSpPr txBox="1"/>
          <p:nvPr/>
        </p:nvSpPr>
        <p:spPr>
          <a:xfrm>
            <a:off x="3155956" y="3779522"/>
            <a:ext cx="5252719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4AB-D72B-AE99-BBA6-21B3D26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322772"/>
            <a:ext cx="6223789" cy="584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CHƯNG CẤT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42FF-B870-D742-23CE-AC5B186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1" y="1198563"/>
            <a:ext cx="4171469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3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7CB47-64F0-3F22-30CB-298CC41B1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29744"/>
              </p:ext>
            </p:extLst>
          </p:nvPr>
        </p:nvGraphicFramePr>
        <p:xfrm>
          <a:off x="1249680" y="620637"/>
          <a:ext cx="9377680" cy="6299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577">
                  <a:extLst>
                    <a:ext uri="{9D8B030D-6E8A-4147-A177-3AD203B41FA5}">
                      <a16:colId xmlns:a16="http://schemas.microsoft.com/office/drawing/2014/main" val="2462064786"/>
                    </a:ext>
                  </a:extLst>
                </a:gridCol>
                <a:gridCol w="6124103">
                  <a:extLst>
                    <a:ext uri="{9D8B030D-6E8A-4147-A177-3AD203B41FA5}">
                      <a16:colId xmlns:a16="http://schemas.microsoft.com/office/drawing/2014/main" val="88648955"/>
                    </a:ext>
                  </a:extLst>
                </a:gridCol>
              </a:tblGrid>
              <a:tr h="285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Thí nghiệm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>
                          <a:effectLst/>
                        </a:rPr>
                        <a:t>Chưng cất ethanol từ dung dịch ethanol-nước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extLst>
                  <a:ext uri="{0D108BD9-81ED-4DB2-BD59-A6C34878D82A}">
                    <a16:rowId xmlns:a16="http://schemas.microsoft.com/office/drawing/2014/main" val="427995838"/>
                  </a:ext>
                </a:extLst>
              </a:tr>
              <a:tr h="78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>
                          <a:effectLst/>
                        </a:rPr>
                        <a:t>Chuẩn bị và tiến hành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/>
                </a:tc>
                <a:extLst>
                  <a:ext uri="{0D108BD9-81ED-4DB2-BD59-A6C34878D82A}">
                    <a16:rowId xmlns:a16="http://schemas.microsoft.com/office/drawing/2014/main" val="1874587918"/>
                  </a:ext>
                </a:extLst>
              </a:tr>
              <a:tr h="1103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>
                          <a:effectLst/>
                        </a:rPr>
                        <a:t>Nhiệt độ sôi của dung dịch ethanol ban đầu?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/>
                </a:tc>
                <a:extLst>
                  <a:ext uri="{0D108BD9-81ED-4DB2-BD59-A6C34878D82A}">
                    <a16:rowId xmlns:a16="http://schemas.microsoft.com/office/drawing/2014/main" val="4251732678"/>
                  </a:ext>
                </a:extLst>
              </a:tr>
              <a:tr h="1921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>
                          <a:effectLst/>
                        </a:rPr>
                        <a:t>So sánh nhiệt độ sôi của dung dịch ethanol ban đầu và ethanol nguyên chất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/>
                </a:tc>
                <a:extLst>
                  <a:ext uri="{0D108BD9-81ED-4DB2-BD59-A6C34878D82A}">
                    <a16:rowId xmlns:a16="http://schemas.microsoft.com/office/drawing/2014/main" val="13612149"/>
                  </a:ext>
                </a:extLst>
              </a:tr>
              <a:tr h="1679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effectLst/>
                        </a:rPr>
                        <a:t>So </a:t>
                      </a:r>
                      <a:r>
                        <a:rPr lang="en-US" sz="1600" dirty="0" err="1">
                          <a:effectLst/>
                        </a:rPr>
                        <a:t>sánh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độ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cồn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sản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phẩm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dung </a:t>
                      </a:r>
                      <a:r>
                        <a:rPr lang="en-US" sz="1600" dirty="0" err="1">
                          <a:effectLst/>
                        </a:rPr>
                        <a:t>dịch</a:t>
                      </a:r>
                      <a:r>
                        <a:rPr lang="en-US" sz="1600" dirty="0">
                          <a:effectLst/>
                        </a:rPr>
                        <a:t> ethanol ban </a:t>
                      </a:r>
                      <a:r>
                        <a:rPr lang="en-US" sz="1600" dirty="0" err="1">
                          <a:effectLst/>
                        </a:rPr>
                        <a:t>đầu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Giải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thích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 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vi-VN" sz="1600" dirty="0">
                          <a:effectLst/>
                        </a:rPr>
                        <a:t>.................................................</a:t>
                      </a:r>
                      <a:r>
                        <a:rPr lang="en-US" sz="1600" dirty="0">
                          <a:effectLst/>
                        </a:rPr>
                        <a:t>.............................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91" marR="55591" marT="0" marB="0"/>
                </a:tc>
                <a:extLst>
                  <a:ext uri="{0D108BD9-81ED-4DB2-BD59-A6C34878D82A}">
                    <a16:rowId xmlns:a16="http://schemas.microsoft.com/office/drawing/2014/main" val="19373952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060492C-BBE2-DA9F-D900-9FCBF11FA345}"/>
              </a:ext>
            </a:extLst>
          </p:cNvPr>
          <p:cNvGrpSpPr>
            <a:grpSpLocks/>
          </p:cNvGrpSpPr>
          <p:nvPr/>
        </p:nvGrpSpPr>
        <p:grpSpPr bwMode="auto">
          <a:xfrm>
            <a:off x="3406341" y="1445405"/>
            <a:ext cx="387070" cy="222251"/>
            <a:chOff x="0" y="0"/>
            <a:chExt cx="617601" cy="596419"/>
          </a:xfrm>
        </p:grpSpPr>
        <p:grpSp>
          <p:nvGrpSpPr>
            <p:cNvPr id="8" name="Graphic 666">
              <a:extLst>
                <a:ext uri="{FF2B5EF4-FFF2-40B4-BE49-F238E27FC236}">
                  <a16:creationId xmlns:a16="http://schemas.microsoft.com/office/drawing/2014/main" id="{586ADB9B-34D2-1EE2-97E9-FC4B2D27D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454" y="0"/>
              <a:ext cx="359147" cy="596419"/>
              <a:chOff x="258454" y="0"/>
              <a:chExt cx="359147" cy="596419"/>
            </a:xfrm>
          </p:grpSpPr>
          <p:grpSp>
            <p:nvGrpSpPr>
              <p:cNvPr id="24" name="Graphic 666">
                <a:extLst>
                  <a:ext uri="{FF2B5EF4-FFF2-40B4-BE49-F238E27FC236}">
                    <a16:creationId xmlns:a16="http://schemas.microsoft.com/office/drawing/2014/main" id="{24359E7A-55E7-8A11-A46E-6D9B17578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340" y="6555"/>
                <a:ext cx="347294" cy="583119"/>
                <a:chOff x="265340" y="6555"/>
                <a:chExt cx="347294" cy="583119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4F36BE9-9CBF-12BD-362A-D360370F9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45" y="374795"/>
                  <a:ext cx="7816" cy="7816"/>
                </a:xfrm>
                <a:custGeom>
                  <a:avLst/>
                  <a:gdLst>
                    <a:gd name="T0" fmla="*/ 7816 w 7816"/>
                    <a:gd name="T1" fmla="*/ 3908 h 7816"/>
                    <a:gd name="T2" fmla="*/ 3908 w 7816"/>
                    <a:gd name="T3" fmla="*/ 7816 h 7816"/>
                    <a:gd name="T4" fmla="*/ 0 w 7816"/>
                    <a:gd name="T5" fmla="*/ 3908 h 7816"/>
                    <a:gd name="T6" fmla="*/ 3908 w 7816"/>
                    <a:gd name="T7" fmla="*/ 0 h 7816"/>
                    <a:gd name="T8" fmla="*/ 7816 w 7816"/>
                    <a:gd name="T9" fmla="*/ 3908 h 7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16" h="7816">
                      <a:moveTo>
                        <a:pt x="7816" y="3908"/>
                      </a:moveTo>
                      <a:cubicBezTo>
                        <a:pt x="7816" y="6066"/>
                        <a:pt x="6066" y="7816"/>
                        <a:pt x="3908" y="7816"/>
                      </a:cubicBezTo>
                      <a:cubicBezTo>
                        <a:pt x="1750" y="7816"/>
                        <a:pt x="0" y="6066"/>
                        <a:pt x="0" y="3908"/>
                      </a:cubicBezTo>
                      <a:cubicBezTo>
                        <a:pt x="0" y="1750"/>
                        <a:pt x="1750" y="0"/>
                        <a:pt x="3908" y="0"/>
                      </a:cubicBezTo>
                      <a:cubicBezTo>
                        <a:pt x="6066" y="0"/>
                        <a:pt x="7816" y="1750"/>
                        <a:pt x="7816" y="3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293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7" name="Graphic 666">
                  <a:extLst>
                    <a:ext uri="{FF2B5EF4-FFF2-40B4-BE49-F238E27FC236}">
                      <a16:creationId xmlns:a16="http://schemas.microsoft.com/office/drawing/2014/main" id="{9026F6EE-D883-BAF5-B553-20F33573DF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340" y="6555"/>
                  <a:ext cx="347294" cy="583119"/>
                  <a:chOff x="265340" y="6555"/>
                  <a:chExt cx="347294" cy="583119"/>
                </a:xfrm>
              </p:grpSpPr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AAD8B156-8431-EA4A-492A-B696CFF1F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438" y="6555"/>
                    <a:ext cx="174196" cy="583119"/>
                  </a:xfrm>
                  <a:custGeom>
                    <a:avLst/>
                    <a:gdLst>
                      <a:gd name="T0" fmla="*/ 158969 w 174196"/>
                      <a:gd name="T1" fmla="*/ 452830 h 583119"/>
                      <a:gd name="T2" fmla="*/ 44943 w 174196"/>
                      <a:gd name="T3" fmla="*/ 285918 h 583119"/>
                      <a:gd name="T4" fmla="*/ 35361 w 174196"/>
                      <a:gd name="T5" fmla="*/ 274573 h 583119"/>
                      <a:gd name="T6" fmla="*/ 34416 w 174196"/>
                      <a:gd name="T7" fmla="*/ 41791 h 583119"/>
                      <a:gd name="T8" fmla="*/ 47149 w 174196"/>
                      <a:gd name="T9" fmla="*/ 23260 h 583119"/>
                      <a:gd name="T10" fmla="*/ 47149 w 174196"/>
                      <a:gd name="T11" fmla="*/ 18469 h 583119"/>
                      <a:gd name="T12" fmla="*/ 32714 w 174196"/>
                      <a:gd name="T13" fmla="*/ 0 h 583119"/>
                      <a:gd name="T14" fmla="*/ 0 w 174196"/>
                      <a:gd name="T15" fmla="*/ 189 h 583119"/>
                      <a:gd name="T16" fmla="*/ 0 w 174196"/>
                      <a:gd name="T17" fmla="*/ 583119 h 583119"/>
                      <a:gd name="T18" fmla="*/ 114090 w 174196"/>
                      <a:gd name="T19" fmla="*/ 582363 h 583119"/>
                      <a:gd name="T20" fmla="*/ 158969 w 174196"/>
                      <a:gd name="T21" fmla="*/ 452830 h 5831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74196" h="583119">
                        <a:moveTo>
                          <a:pt x="158969" y="452830"/>
                        </a:moveTo>
                        <a:lnTo>
                          <a:pt x="44943" y="285918"/>
                        </a:lnTo>
                        <a:cubicBezTo>
                          <a:pt x="41980" y="281632"/>
                          <a:pt x="38765" y="277850"/>
                          <a:pt x="35361" y="274573"/>
                        </a:cubicBezTo>
                        <a:lnTo>
                          <a:pt x="34416" y="41791"/>
                        </a:lnTo>
                        <a:cubicBezTo>
                          <a:pt x="41602" y="40720"/>
                          <a:pt x="47212" y="32841"/>
                          <a:pt x="47149" y="23260"/>
                        </a:cubicBezTo>
                        <a:lnTo>
                          <a:pt x="47149" y="18469"/>
                        </a:lnTo>
                        <a:cubicBezTo>
                          <a:pt x="47086" y="8195"/>
                          <a:pt x="40656" y="-63"/>
                          <a:pt x="32714" y="0"/>
                        </a:cubicBezTo>
                        <a:lnTo>
                          <a:pt x="0" y="189"/>
                        </a:lnTo>
                        <a:lnTo>
                          <a:pt x="0" y="583119"/>
                        </a:lnTo>
                        <a:lnTo>
                          <a:pt x="114090" y="582363"/>
                        </a:lnTo>
                        <a:cubicBezTo>
                          <a:pt x="165903" y="581985"/>
                          <a:pt x="193259" y="503004"/>
                          <a:pt x="158969" y="452830"/>
                        </a:cubicBezTo>
                        <a:close/>
                      </a:path>
                    </a:pathLst>
                  </a:custGeom>
                  <a:solidFill>
                    <a:srgbClr val="E4E6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25B2B59F-F07B-A77E-D7EC-50F72867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340" y="6555"/>
                    <a:ext cx="173286" cy="583119"/>
                  </a:xfrm>
                  <a:custGeom>
                    <a:avLst/>
                    <a:gdLst>
                      <a:gd name="T0" fmla="*/ 15137 w 173286"/>
                      <a:gd name="T1" fmla="*/ 452830 h 583119"/>
                      <a:gd name="T2" fmla="*/ 128533 w 173286"/>
                      <a:gd name="T3" fmla="*/ 285918 h 583119"/>
                      <a:gd name="T4" fmla="*/ 138051 w 173286"/>
                      <a:gd name="T5" fmla="*/ 274573 h 583119"/>
                      <a:gd name="T6" fmla="*/ 138996 w 173286"/>
                      <a:gd name="T7" fmla="*/ 41791 h 583119"/>
                      <a:gd name="T8" fmla="*/ 126327 w 173286"/>
                      <a:gd name="T9" fmla="*/ 23260 h 583119"/>
                      <a:gd name="T10" fmla="*/ 126327 w 173286"/>
                      <a:gd name="T11" fmla="*/ 18469 h 583119"/>
                      <a:gd name="T12" fmla="*/ 140698 w 173286"/>
                      <a:gd name="T13" fmla="*/ 0 h 583119"/>
                      <a:gd name="T14" fmla="*/ 173286 w 173286"/>
                      <a:gd name="T15" fmla="*/ 189 h 583119"/>
                      <a:gd name="T16" fmla="*/ 173286 w 173286"/>
                      <a:gd name="T17" fmla="*/ 583119 h 583119"/>
                      <a:gd name="T18" fmla="*/ 59827 w 173286"/>
                      <a:gd name="T19" fmla="*/ 582363 h 583119"/>
                      <a:gd name="T20" fmla="*/ 15137 w 173286"/>
                      <a:gd name="T21" fmla="*/ 452830 h 5831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73286" h="583119">
                        <a:moveTo>
                          <a:pt x="15137" y="452830"/>
                        </a:moveTo>
                        <a:lnTo>
                          <a:pt x="128533" y="285918"/>
                        </a:lnTo>
                        <a:cubicBezTo>
                          <a:pt x="131432" y="281632"/>
                          <a:pt x="134647" y="277850"/>
                          <a:pt x="138051" y="274573"/>
                        </a:cubicBezTo>
                        <a:lnTo>
                          <a:pt x="138996" y="41791"/>
                        </a:lnTo>
                        <a:cubicBezTo>
                          <a:pt x="131810" y="40720"/>
                          <a:pt x="126263" y="32841"/>
                          <a:pt x="126327" y="23260"/>
                        </a:cubicBezTo>
                        <a:lnTo>
                          <a:pt x="126327" y="18469"/>
                        </a:lnTo>
                        <a:cubicBezTo>
                          <a:pt x="126390" y="8195"/>
                          <a:pt x="132819" y="-63"/>
                          <a:pt x="140698" y="0"/>
                        </a:cubicBezTo>
                        <a:lnTo>
                          <a:pt x="173286" y="189"/>
                        </a:lnTo>
                        <a:lnTo>
                          <a:pt x="173286" y="583119"/>
                        </a:lnTo>
                        <a:lnTo>
                          <a:pt x="59827" y="582363"/>
                        </a:lnTo>
                        <a:cubicBezTo>
                          <a:pt x="8266" y="581985"/>
                          <a:pt x="-18965" y="503004"/>
                          <a:pt x="15137" y="4528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D817892E-BB51-B9E1-9752-AB90AC2BE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684" y="347565"/>
                    <a:ext cx="309476" cy="228305"/>
                  </a:xfrm>
                  <a:custGeom>
                    <a:avLst/>
                    <a:gdLst>
                      <a:gd name="T0" fmla="*/ 296515 w 309476"/>
                      <a:gd name="T1" fmla="*/ 121150 h 228305"/>
                      <a:gd name="T2" fmla="*/ 215896 w 309476"/>
                      <a:gd name="T3" fmla="*/ 0 h 228305"/>
                      <a:gd name="T4" fmla="*/ 92981 w 309476"/>
                      <a:gd name="T5" fmla="*/ 0 h 228305"/>
                      <a:gd name="T6" fmla="*/ 14505 w 309476"/>
                      <a:gd name="T7" fmla="*/ 117305 h 228305"/>
                      <a:gd name="T8" fmla="*/ 51758 w 309476"/>
                      <a:gd name="T9" fmla="*/ 228306 h 228305"/>
                      <a:gd name="T10" fmla="*/ 257120 w 309476"/>
                      <a:gd name="T11" fmla="*/ 228306 h 228305"/>
                      <a:gd name="T12" fmla="*/ 296515 w 309476"/>
                      <a:gd name="T13" fmla="*/ 121150 h 22830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9476" h="228305">
                        <a:moveTo>
                          <a:pt x="296515" y="121150"/>
                        </a:moveTo>
                        <a:lnTo>
                          <a:pt x="215896" y="0"/>
                        </a:lnTo>
                        <a:lnTo>
                          <a:pt x="92981" y="0"/>
                        </a:lnTo>
                        <a:lnTo>
                          <a:pt x="14505" y="117305"/>
                        </a:lnTo>
                        <a:cubicBezTo>
                          <a:pt x="-16381" y="160923"/>
                          <a:pt x="4861" y="228306"/>
                          <a:pt x="51758" y="228306"/>
                        </a:cubicBezTo>
                        <a:lnTo>
                          <a:pt x="257120" y="228306"/>
                        </a:lnTo>
                        <a:cubicBezTo>
                          <a:pt x="304016" y="228243"/>
                          <a:pt x="325069" y="164895"/>
                          <a:pt x="296515" y="121150"/>
                        </a:cubicBezTo>
                        <a:close/>
                      </a:path>
                    </a:pathLst>
                  </a:custGeom>
                  <a:solidFill>
                    <a:srgbClr val="67C8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CB29DBAD-EF97-EA20-5B90-248B56FE58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563" y="347565"/>
                    <a:ext cx="154587" cy="228305"/>
                  </a:xfrm>
                  <a:custGeom>
                    <a:avLst/>
                    <a:gdLst>
                      <a:gd name="T0" fmla="*/ 141509 w 154587"/>
                      <a:gd name="T1" fmla="*/ 121150 h 228305"/>
                      <a:gd name="T2" fmla="*/ 60386 w 154587"/>
                      <a:gd name="T3" fmla="*/ 0 h 228305"/>
                      <a:gd name="T4" fmla="*/ 0 w 154587"/>
                      <a:gd name="T5" fmla="*/ 0 h 228305"/>
                      <a:gd name="T6" fmla="*/ 0 w 154587"/>
                      <a:gd name="T7" fmla="*/ 228306 h 228305"/>
                      <a:gd name="T8" fmla="*/ 101862 w 154587"/>
                      <a:gd name="T9" fmla="*/ 228306 h 228305"/>
                      <a:gd name="T10" fmla="*/ 141509 w 154587"/>
                      <a:gd name="T11" fmla="*/ 121150 h 2283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54587" h="228305">
                        <a:moveTo>
                          <a:pt x="141509" y="121150"/>
                        </a:moveTo>
                        <a:lnTo>
                          <a:pt x="60386" y="0"/>
                        </a:lnTo>
                        <a:lnTo>
                          <a:pt x="0" y="0"/>
                        </a:lnTo>
                        <a:lnTo>
                          <a:pt x="0" y="228306"/>
                        </a:lnTo>
                        <a:lnTo>
                          <a:pt x="101862" y="228306"/>
                        </a:lnTo>
                        <a:cubicBezTo>
                          <a:pt x="149073" y="228243"/>
                          <a:pt x="170316" y="164895"/>
                          <a:pt x="141509" y="121150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9BB563D9-D71C-90F9-6D4E-81C853187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504" y="421124"/>
                    <a:ext cx="34038" cy="34037"/>
                  </a:xfrm>
                  <a:custGeom>
                    <a:avLst/>
                    <a:gdLst>
                      <a:gd name="T0" fmla="*/ 0 w 34038"/>
                      <a:gd name="T1" fmla="*/ 17019 h 34037"/>
                      <a:gd name="T2" fmla="*/ 17019 w 34038"/>
                      <a:gd name="T3" fmla="*/ 0 h 34037"/>
                      <a:gd name="T4" fmla="*/ 34038 w 34038"/>
                      <a:gd name="T5" fmla="*/ 17019 h 34037"/>
                      <a:gd name="T6" fmla="*/ 17019 w 34038"/>
                      <a:gd name="T7" fmla="*/ 34038 h 34037"/>
                      <a:gd name="T8" fmla="*/ 0 w 34038"/>
                      <a:gd name="T9" fmla="*/ 17019 h 340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038" h="34037">
                        <a:moveTo>
                          <a:pt x="0" y="17019"/>
                        </a:moveTo>
                        <a:cubicBezTo>
                          <a:pt x="0" y="7627"/>
                          <a:pt x="7627" y="0"/>
                          <a:pt x="17019" y="0"/>
                        </a:cubicBezTo>
                        <a:cubicBezTo>
                          <a:pt x="26411" y="0"/>
                          <a:pt x="34038" y="7627"/>
                          <a:pt x="34038" y="17019"/>
                        </a:cubicBezTo>
                        <a:cubicBezTo>
                          <a:pt x="34038" y="26411"/>
                          <a:pt x="26411" y="34038"/>
                          <a:pt x="17019" y="34038"/>
                        </a:cubicBezTo>
                        <a:cubicBezTo>
                          <a:pt x="7627" y="34038"/>
                          <a:pt x="0" y="26411"/>
                          <a:pt x="0" y="17019"/>
                        </a:cubicBezTo>
                        <a:close/>
                      </a:path>
                    </a:pathLst>
                  </a:custGeom>
                  <a:solidFill>
                    <a:srgbClr val="67C8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F90A8853-6494-D423-78F7-1EC247FA1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7110" y="374858"/>
                    <a:ext cx="24456" cy="24456"/>
                  </a:xfrm>
                  <a:custGeom>
                    <a:avLst/>
                    <a:gdLst>
                      <a:gd name="T0" fmla="*/ 24457 w 24456"/>
                      <a:gd name="T1" fmla="*/ 12228 h 24456"/>
                      <a:gd name="T2" fmla="*/ 12228 w 24456"/>
                      <a:gd name="T3" fmla="*/ 24457 h 24456"/>
                      <a:gd name="T4" fmla="*/ 0 w 24456"/>
                      <a:gd name="T5" fmla="*/ 12228 h 24456"/>
                      <a:gd name="T6" fmla="*/ 12228 w 24456"/>
                      <a:gd name="T7" fmla="*/ 0 h 24456"/>
                      <a:gd name="T8" fmla="*/ 24457 w 24456"/>
                      <a:gd name="T9" fmla="*/ 12228 h 244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456" h="24456">
                        <a:moveTo>
                          <a:pt x="24457" y="12228"/>
                        </a:moveTo>
                        <a:cubicBezTo>
                          <a:pt x="24457" y="18982"/>
                          <a:pt x="18982" y="24457"/>
                          <a:pt x="12228" y="24457"/>
                        </a:cubicBezTo>
                        <a:cubicBezTo>
                          <a:pt x="5475" y="24457"/>
                          <a:pt x="0" y="18982"/>
                          <a:pt x="0" y="12228"/>
                        </a:cubicBezTo>
                        <a:cubicBezTo>
                          <a:pt x="0" y="5475"/>
                          <a:pt x="5475" y="0"/>
                          <a:pt x="12228" y="0"/>
                        </a:cubicBezTo>
                        <a:cubicBezTo>
                          <a:pt x="18982" y="0"/>
                          <a:pt x="24457" y="5475"/>
                          <a:pt x="24457" y="12228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4E660708-954A-CA8B-26E9-4004B490D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319" y="411921"/>
                    <a:ext cx="15253" cy="15253"/>
                  </a:xfrm>
                  <a:custGeom>
                    <a:avLst/>
                    <a:gdLst>
                      <a:gd name="T0" fmla="*/ 0 w 15253"/>
                      <a:gd name="T1" fmla="*/ 7627 h 15253"/>
                      <a:gd name="T2" fmla="*/ 7627 w 15253"/>
                      <a:gd name="T3" fmla="*/ 0 h 15253"/>
                      <a:gd name="T4" fmla="*/ 15254 w 15253"/>
                      <a:gd name="T5" fmla="*/ 7627 h 15253"/>
                      <a:gd name="T6" fmla="*/ 7627 w 15253"/>
                      <a:gd name="T7" fmla="*/ 15254 h 15253"/>
                      <a:gd name="T8" fmla="*/ 0 w 15253"/>
                      <a:gd name="T9" fmla="*/ 7627 h 152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5253" h="15253">
                        <a:moveTo>
                          <a:pt x="0" y="7627"/>
                        </a:moveTo>
                        <a:cubicBezTo>
                          <a:pt x="0" y="3404"/>
                          <a:pt x="3404" y="0"/>
                          <a:pt x="7627" y="0"/>
                        </a:cubicBezTo>
                        <a:cubicBezTo>
                          <a:pt x="11850" y="0"/>
                          <a:pt x="15254" y="3404"/>
                          <a:pt x="15254" y="7627"/>
                        </a:cubicBezTo>
                        <a:cubicBezTo>
                          <a:pt x="15254" y="11850"/>
                          <a:pt x="11850" y="15254"/>
                          <a:pt x="7627" y="15254"/>
                        </a:cubicBezTo>
                        <a:cubicBezTo>
                          <a:pt x="3467" y="15254"/>
                          <a:pt x="0" y="11850"/>
                          <a:pt x="0" y="7627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1191C7D-F0A0-1D4D-E74E-8C1AE04282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952" y="296319"/>
                    <a:ext cx="30318" cy="30256"/>
                  </a:xfrm>
                  <a:custGeom>
                    <a:avLst/>
                    <a:gdLst>
                      <a:gd name="T0" fmla="*/ 0 w 30318"/>
                      <a:gd name="T1" fmla="*/ 15128 h 30256"/>
                      <a:gd name="T2" fmla="*/ 15191 w 30318"/>
                      <a:gd name="T3" fmla="*/ 0 h 30256"/>
                      <a:gd name="T4" fmla="*/ 30319 w 30318"/>
                      <a:gd name="T5" fmla="*/ 15128 h 30256"/>
                      <a:gd name="T6" fmla="*/ 15191 w 30318"/>
                      <a:gd name="T7" fmla="*/ 30256 h 30256"/>
                      <a:gd name="T8" fmla="*/ 0 w 30318"/>
                      <a:gd name="T9" fmla="*/ 15128 h 30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318" h="30256">
                        <a:moveTo>
                          <a:pt x="0" y="15128"/>
                        </a:moveTo>
                        <a:cubicBezTo>
                          <a:pt x="0" y="6745"/>
                          <a:pt x="6807" y="0"/>
                          <a:pt x="15191" y="0"/>
                        </a:cubicBezTo>
                        <a:cubicBezTo>
                          <a:pt x="23574" y="0"/>
                          <a:pt x="30319" y="6808"/>
                          <a:pt x="30319" y="15128"/>
                        </a:cubicBezTo>
                        <a:cubicBezTo>
                          <a:pt x="30319" y="23511"/>
                          <a:pt x="23511" y="30256"/>
                          <a:pt x="15191" y="30256"/>
                        </a:cubicBezTo>
                        <a:cubicBezTo>
                          <a:pt x="6807" y="30319"/>
                          <a:pt x="0" y="23511"/>
                          <a:pt x="0" y="15128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982F1C7E-53FA-11CD-0273-DF022595C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484" y="213808"/>
                    <a:ext cx="7816" cy="7816"/>
                  </a:xfrm>
                  <a:custGeom>
                    <a:avLst/>
                    <a:gdLst>
                      <a:gd name="T0" fmla="*/ 0 w 7816"/>
                      <a:gd name="T1" fmla="*/ 3908 h 7816"/>
                      <a:gd name="T2" fmla="*/ 3908 w 7816"/>
                      <a:gd name="T3" fmla="*/ 0 h 7816"/>
                      <a:gd name="T4" fmla="*/ 7816 w 7816"/>
                      <a:gd name="T5" fmla="*/ 3908 h 7816"/>
                      <a:gd name="T6" fmla="*/ 3908 w 7816"/>
                      <a:gd name="T7" fmla="*/ 7816 h 7816"/>
                      <a:gd name="T8" fmla="*/ 0 w 7816"/>
                      <a:gd name="T9" fmla="*/ 3908 h 78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16" h="7816">
                        <a:moveTo>
                          <a:pt x="0" y="3908"/>
                        </a:moveTo>
                        <a:cubicBezTo>
                          <a:pt x="0" y="1765"/>
                          <a:pt x="1765" y="0"/>
                          <a:pt x="3908" y="0"/>
                        </a:cubicBezTo>
                        <a:cubicBezTo>
                          <a:pt x="6051" y="0"/>
                          <a:pt x="7816" y="1765"/>
                          <a:pt x="7816" y="3908"/>
                        </a:cubicBezTo>
                        <a:cubicBezTo>
                          <a:pt x="7816" y="6051"/>
                          <a:pt x="6051" y="7816"/>
                          <a:pt x="3908" y="7816"/>
                        </a:cubicBezTo>
                        <a:cubicBezTo>
                          <a:pt x="1765" y="7816"/>
                          <a:pt x="0" y="6114"/>
                          <a:pt x="0" y="3908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E6699951-7595-AD21-A8EC-8DCF8EC7F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691" y="174097"/>
                    <a:ext cx="14623" cy="14623"/>
                  </a:xfrm>
                  <a:custGeom>
                    <a:avLst/>
                    <a:gdLst>
                      <a:gd name="T0" fmla="*/ 0 w 14623"/>
                      <a:gd name="T1" fmla="*/ 7312 h 14623"/>
                      <a:gd name="T2" fmla="*/ 7312 w 14623"/>
                      <a:gd name="T3" fmla="*/ 0 h 14623"/>
                      <a:gd name="T4" fmla="*/ 14624 w 14623"/>
                      <a:gd name="T5" fmla="*/ 7312 h 14623"/>
                      <a:gd name="T6" fmla="*/ 7312 w 14623"/>
                      <a:gd name="T7" fmla="*/ 14624 h 14623"/>
                      <a:gd name="T8" fmla="*/ 0 w 14623"/>
                      <a:gd name="T9" fmla="*/ 7312 h 146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23" h="14623">
                        <a:moveTo>
                          <a:pt x="0" y="7312"/>
                        </a:moveTo>
                        <a:cubicBezTo>
                          <a:pt x="0" y="3278"/>
                          <a:pt x="3277" y="0"/>
                          <a:pt x="7312" y="0"/>
                        </a:cubicBezTo>
                        <a:cubicBezTo>
                          <a:pt x="11346" y="0"/>
                          <a:pt x="14624" y="3278"/>
                          <a:pt x="14624" y="7312"/>
                        </a:cubicBezTo>
                        <a:cubicBezTo>
                          <a:pt x="14624" y="11346"/>
                          <a:pt x="11346" y="14624"/>
                          <a:pt x="7312" y="14624"/>
                        </a:cubicBezTo>
                        <a:cubicBezTo>
                          <a:pt x="3277" y="14624"/>
                          <a:pt x="0" y="11346"/>
                          <a:pt x="0" y="7312"/>
                        </a:cubicBezTo>
                        <a:close/>
                      </a:path>
                    </a:pathLst>
                  </a:custGeom>
                  <a:solidFill>
                    <a:srgbClr val="0083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E3DD479C-0F8B-32C6-539A-0B25EAA67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23" y="377511"/>
                  <a:ext cx="70711" cy="99397"/>
                </a:xfrm>
                <a:custGeom>
                  <a:avLst/>
                  <a:gdLst>
                    <a:gd name="T0" fmla="*/ 64855 w 70711"/>
                    <a:gd name="T1" fmla="*/ 99397 h 99397"/>
                    <a:gd name="T2" fmla="*/ 59939 w 70711"/>
                    <a:gd name="T3" fmla="*/ 96813 h 99397"/>
                    <a:gd name="T4" fmla="*/ 1003 w 70711"/>
                    <a:gd name="T5" fmla="*/ 9197 h 99397"/>
                    <a:gd name="T6" fmla="*/ 2579 w 70711"/>
                    <a:gd name="T7" fmla="*/ 1003 h 99397"/>
                    <a:gd name="T8" fmla="*/ 10773 w 70711"/>
                    <a:gd name="T9" fmla="*/ 2579 h 99397"/>
                    <a:gd name="T10" fmla="*/ 69709 w 70711"/>
                    <a:gd name="T11" fmla="*/ 90195 h 99397"/>
                    <a:gd name="T12" fmla="*/ 68133 w 70711"/>
                    <a:gd name="T13" fmla="*/ 98389 h 99397"/>
                    <a:gd name="T14" fmla="*/ 64855 w 70711"/>
                    <a:gd name="T15" fmla="*/ 99397 h 993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711" h="99397">
                      <a:moveTo>
                        <a:pt x="64855" y="99397"/>
                      </a:moveTo>
                      <a:cubicBezTo>
                        <a:pt x="62964" y="99397"/>
                        <a:pt x="61073" y="98515"/>
                        <a:pt x="59939" y="96813"/>
                      </a:cubicBezTo>
                      <a:lnTo>
                        <a:pt x="1003" y="9197"/>
                      </a:lnTo>
                      <a:cubicBezTo>
                        <a:pt x="-825" y="6487"/>
                        <a:pt x="-69" y="2831"/>
                        <a:pt x="2579" y="1003"/>
                      </a:cubicBezTo>
                      <a:cubicBezTo>
                        <a:pt x="5289" y="-825"/>
                        <a:pt x="8945" y="-69"/>
                        <a:pt x="10773" y="2579"/>
                      </a:cubicBezTo>
                      <a:lnTo>
                        <a:pt x="69709" y="90195"/>
                      </a:lnTo>
                      <a:cubicBezTo>
                        <a:pt x="71537" y="92905"/>
                        <a:pt x="70780" y="96561"/>
                        <a:pt x="68133" y="98389"/>
                      </a:cubicBezTo>
                      <a:cubicBezTo>
                        <a:pt x="67125" y="99019"/>
                        <a:pt x="65990" y="99397"/>
                        <a:pt x="64855" y="993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293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F5B7944-47D2-D15F-9320-502F8269D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44" y="478421"/>
                  <a:ext cx="13489" cy="13489"/>
                </a:xfrm>
                <a:custGeom>
                  <a:avLst/>
                  <a:gdLst>
                    <a:gd name="T0" fmla="*/ 13489 w 13489"/>
                    <a:gd name="T1" fmla="*/ 6745 h 13489"/>
                    <a:gd name="T2" fmla="*/ 6745 w 13489"/>
                    <a:gd name="T3" fmla="*/ 13489 h 13489"/>
                    <a:gd name="T4" fmla="*/ 0 w 13489"/>
                    <a:gd name="T5" fmla="*/ 6745 h 13489"/>
                    <a:gd name="T6" fmla="*/ 6745 w 13489"/>
                    <a:gd name="T7" fmla="*/ 0 h 13489"/>
                    <a:gd name="T8" fmla="*/ 13489 w 13489"/>
                    <a:gd name="T9" fmla="*/ 6745 h 134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9" h="13489">
                      <a:moveTo>
                        <a:pt x="13489" y="6745"/>
                      </a:moveTo>
                      <a:cubicBezTo>
                        <a:pt x="13489" y="10469"/>
                        <a:pt x="10469" y="13489"/>
                        <a:pt x="6745" y="13489"/>
                      </a:cubicBezTo>
                      <a:cubicBezTo>
                        <a:pt x="3020" y="13489"/>
                        <a:pt x="0" y="10469"/>
                        <a:pt x="0" y="6745"/>
                      </a:cubicBezTo>
                      <a:cubicBezTo>
                        <a:pt x="0" y="3020"/>
                        <a:pt x="3020" y="0"/>
                        <a:pt x="6745" y="0"/>
                      </a:cubicBezTo>
                      <a:cubicBezTo>
                        <a:pt x="10469" y="0"/>
                        <a:pt x="13489" y="3020"/>
                        <a:pt x="13489" y="67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293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47D2B59-5FAF-AF64-36C2-E0384B17E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54" y="0"/>
                <a:ext cx="359147" cy="596419"/>
              </a:xfrm>
              <a:custGeom>
                <a:avLst/>
                <a:gdLst>
                  <a:gd name="T0" fmla="*/ 292371 w 359147"/>
                  <a:gd name="T1" fmla="*/ 596419 h 596419"/>
                  <a:gd name="T2" fmla="*/ 66902 w 359147"/>
                  <a:gd name="T3" fmla="*/ 596419 h 596419"/>
                  <a:gd name="T4" fmla="*/ 11748 w 359147"/>
                  <a:gd name="T5" fmla="*/ 559608 h 596419"/>
                  <a:gd name="T6" fmla="*/ 16098 w 359147"/>
                  <a:gd name="T7" fmla="*/ 456738 h 596419"/>
                  <a:gd name="T8" fmla="*/ 128801 w 359147"/>
                  <a:gd name="T9" fmla="*/ 289070 h 596419"/>
                  <a:gd name="T10" fmla="*/ 137121 w 359147"/>
                  <a:gd name="T11" fmla="*/ 278669 h 596419"/>
                  <a:gd name="T12" fmla="*/ 137121 w 359147"/>
                  <a:gd name="T13" fmla="*/ 53389 h 596419"/>
                  <a:gd name="T14" fmla="*/ 124388 w 359147"/>
                  <a:gd name="T15" fmla="*/ 30067 h 596419"/>
                  <a:gd name="T16" fmla="*/ 124388 w 359147"/>
                  <a:gd name="T17" fmla="*/ 25339 h 596419"/>
                  <a:gd name="T18" fmla="*/ 145441 w 359147"/>
                  <a:gd name="T19" fmla="*/ 0 h 596419"/>
                  <a:gd name="T20" fmla="*/ 213706 w 359147"/>
                  <a:gd name="T21" fmla="*/ 0 h 596419"/>
                  <a:gd name="T22" fmla="*/ 234759 w 359147"/>
                  <a:gd name="T23" fmla="*/ 25339 h 596419"/>
                  <a:gd name="T24" fmla="*/ 234759 w 359147"/>
                  <a:gd name="T25" fmla="*/ 30130 h 596419"/>
                  <a:gd name="T26" fmla="*/ 222027 w 359147"/>
                  <a:gd name="T27" fmla="*/ 53452 h 596419"/>
                  <a:gd name="T28" fmla="*/ 222027 w 359147"/>
                  <a:gd name="T29" fmla="*/ 278669 h 596419"/>
                  <a:gd name="T30" fmla="*/ 230347 w 359147"/>
                  <a:gd name="T31" fmla="*/ 289070 h 596419"/>
                  <a:gd name="T32" fmla="*/ 343050 w 359147"/>
                  <a:gd name="T33" fmla="*/ 456738 h 596419"/>
                  <a:gd name="T34" fmla="*/ 347399 w 359147"/>
                  <a:gd name="T35" fmla="*/ 559608 h 596419"/>
                  <a:gd name="T36" fmla="*/ 292371 w 359147"/>
                  <a:gd name="T37" fmla="*/ 596419 h 596419"/>
                  <a:gd name="T38" fmla="*/ 145504 w 359147"/>
                  <a:gd name="T39" fmla="*/ 13489 h 596419"/>
                  <a:gd name="T40" fmla="*/ 137940 w 359147"/>
                  <a:gd name="T41" fmla="*/ 25339 h 596419"/>
                  <a:gd name="T42" fmla="*/ 137940 w 359147"/>
                  <a:gd name="T43" fmla="*/ 30130 h 596419"/>
                  <a:gd name="T44" fmla="*/ 144874 w 359147"/>
                  <a:gd name="T45" fmla="*/ 41917 h 596419"/>
                  <a:gd name="T46" fmla="*/ 150673 w 359147"/>
                  <a:gd name="T47" fmla="*/ 42736 h 596419"/>
                  <a:gd name="T48" fmla="*/ 150673 w 359147"/>
                  <a:gd name="T49" fmla="*/ 284279 h 596419"/>
                  <a:gd name="T50" fmla="*/ 148593 w 359147"/>
                  <a:gd name="T51" fmla="*/ 286296 h 596419"/>
                  <a:gd name="T52" fmla="*/ 140020 w 359147"/>
                  <a:gd name="T53" fmla="*/ 296634 h 596419"/>
                  <a:gd name="T54" fmla="*/ 27317 w 359147"/>
                  <a:gd name="T55" fmla="*/ 464302 h 596419"/>
                  <a:gd name="T56" fmla="*/ 23661 w 359147"/>
                  <a:gd name="T57" fmla="*/ 553304 h 596419"/>
                  <a:gd name="T58" fmla="*/ 66902 w 359147"/>
                  <a:gd name="T59" fmla="*/ 582993 h 596419"/>
                  <a:gd name="T60" fmla="*/ 292371 w 359147"/>
                  <a:gd name="T61" fmla="*/ 582993 h 596419"/>
                  <a:gd name="T62" fmla="*/ 335612 w 359147"/>
                  <a:gd name="T63" fmla="*/ 553304 h 596419"/>
                  <a:gd name="T64" fmla="*/ 331956 w 359147"/>
                  <a:gd name="T65" fmla="*/ 464302 h 596419"/>
                  <a:gd name="T66" fmla="*/ 331956 w 359147"/>
                  <a:gd name="T67" fmla="*/ 464302 h 596419"/>
                  <a:gd name="T68" fmla="*/ 219253 w 359147"/>
                  <a:gd name="T69" fmla="*/ 296634 h 596419"/>
                  <a:gd name="T70" fmla="*/ 210681 w 359147"/>
                  <a:gd name="T71" fmla="*/ 286296 h 596419"/>
                  <a:gd name="T72" fmla="*/ 208601 w 359147"/>
                  <a:gd name="T73" fmla="*/ 284279 h 596419"/>
                  <a:gd name="T74" fmla="*/ 208601 w 359147"/>
                  <a:gd name="T75" fmla="*/ 42736 h 596419"/>
                  <a:gd name="T76" fmla="*/ 214399 w 359147"/>
                  <a:gd name="T77" fmla="*/ 41917 h 596419"/>
                  <a:gd name="T78" fmla="*/ 221333 w 359147"/>
                  <a:gd name="T79" fmla="*/ 30130 h 596419"/>
                  <a:gd name="T80" fmla="*/ 221333 w 359147"/>
                  <a:gd name="T81" fmla="*/ 25339 h 596419"/>
                  <a:gd name="T82" fmla="*/ 213769 w 359147"/>
                  <a:gd name="T83" fmla="*/ 13489 h 596419"/>
                  <a:gd name="T84" fmla="*/ 145504 w 359147"/>
                  <a:gd name="T85" fmla="*/ 13489 h 5964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59147" h="596419">
                    <a:moveTo>
                      <a:pt x="292371" y="596419"/>
                    </a:moveTo>
                    <a:lnTo>
                      <a:pt x="66902" y="596419"/>
                    </a:lnTo>
                    <a:cubicBezTo>
                      <a:pt x="44336" y="596419"/>
                      <a:pt x="24229" y="582993"/>
                      <a:pt x="11748" y="559608"/>
                    </a:cubicBezTo>
                    <a:cubicBezTo>
                      <a:pt x="-5397" y="527461"/>
                      <a:pt x="-3632" y="486111"/>
                      <a:pt x="16098" y="456738"/>
                    </a:cubicBezTo>
                    <a:lnTo>
                      <a:pt x="128801" y="289070"/>
                    </a:lnTo>
                    <a:cubicBezTo>
                      <a:pt x="131322" y="285288"/>
                      <a:pt x="134158" y="281821"/>
                      <a:pt x="137121" y="278669"/>
                    </a:cubicBezTo>
                    <a:lnTo>
                      <a:pt x="137121" y="53389"/>
                    </a:lnTo>
                    <a:cubicBezTo>
                      <a:pt x="129557" y="49481"/>
                      <a:pt x="124388" y="40467"/>
                      <a:pt x="124388" y="30067"/>
                    </a:cubicBezTo>
                    <a:lnTo>
                      <a:pt x="124388" y="25339"/>
                    </a:lnTo>
                    <a:cubicBezTo>
                      <a:pt x="124388" y="11346"/>
                      <a:pt x="133843" y="0"/>
                      <a:pt x="145441" y="0"/>
                    </a:cubicBezTo>
                    <a:lnTo>
                      <a:pt x="213706" y="0"/>
                    </a:lnTo>
                    <a:cubicBezTo>
                      <a:pt x="225304" y="0"/>
                      <a:pt x="234759" y="11346"/>
                      <a:pt x="234759" y="25339"/>
                    </a:cubicBezTo>
                    <a:lnTo>
                      <a:pt x="234759" y="30130"/>
                    </a:lnTo>
                    <a:cubicBezTo>
                      <a:pt x="234759" y="40467"/>
                      <a:pt x="229591" y="49544"/>
                      <a:pt x="222027" y="53452"/>
                    </a:cubicBezTo>
                    <a:lnTo>
                      <a:pt x="222027" y="278669"/>
                    </a:lnTo>
                    <a:cubicBezTo>
                      <a:pt x="225052" y="281821"/>
                      <a:pt x="227826" y="285288"/>
                      <a:pt x="230347" y="289070"/>
                    </a:cubicBezTo>
                    <a:lnTo>
                      <a:pt x="343050" y="456738"/>
                    </a:lnTo>
                    <a:cubicBezTo>
                      <a:pt x="362780" y="486111"/>
                      <a:pt x="364544" y="527461"/>
                      <a:pt x="347399" y="559608"/>
                    </a:cubicBezTo>
                    <a:cubicBezTo>
                      <a:pt x="335045" y="582993"/>
                      <a:pt x="314937" y="596419"/>
                      <a:pt x="292371" y="596419"/>
                    </a:cubicBezTo>
                    <a:close/>
                    <a:moveTo>
                      <a:pt x="145504" y="13489"/>
                    </a:moveTo>
                    <a:cubicBezTo>
                      <a:pt x="141911" y="13489"/>
                      <a:pt x="137940" y="18343"/>
                      <a:pt x="137940" y="25339"/>
                    </a:cubicBezTo>
                    <a:lnTo>
                      <a:pt x="137940" y="30130"/>
                    </a:lnTo>
                    <a:cubicBezTo>
                      <a:pt x="137940" y="36811"/>
                      <a:pt x="141533" y="41476"/>
                      <a:pt x="144874" y="41917"/>
                    </a:cubicBezTo>
                    <a:lnTo>
                      <a:pt x="150673" y="42736"/>
                    </a:lnTo>
                    <a:lnTo>
                      <a:pt x="150673" y="284279"/>
                    </a:lnTo>
                    <a:lnTo>
                      <a:pt x="148593" y="286296"/>
                    </a:lnTo>
                    <a:cubicBezTo>
                      <a:pt x="145504" y="289322"/>
                      <a:pt x="142605" y="292789"/>
                      <a:pt x="140020" y="296634"/>
                    </a:cubicBezTo>
                    <a:lnTo>
                      <a:pt x="27317" y="464302"/>
                    </a:lnTo>
                    <a:cubicBezTo>
                      <a:pt x="7651" y="493549"/>
                      <a:pt x="11307" y="530108"/>
                      <a:pt x="23661" y="553304"/>
                    </a:cubicBezTo>
                    <a:cubicBezTo>
                      <a:pt x="33684" y="572151"/>
                      <a:pt x="49505" y="582993"/>
                      <a:pt x="66902" y="582993"/>
                    </a:cubicBezTo>
                    <a:lnTo>
                      <a:pt x="292371" y="582993"/>
                    </a:lnTo>
                    <a:cubicBezTo>
                      <a:pt x="309832" y="582993"/>
                      <a:pt x="325590" y="572151"/>
                      <a:pt x="335612" y="553304"/>
                    </a:cubicBezTo>
                    <a:cubicBezTo>
                      <a:pt x="347967" y="530108"/>
                      <a:pt x="351623" y="493549"/>
                      <a:pt x="331956" y="464302"/>
                    </a:cubicBezTo>
                    <a:lnTo>
                      <a:pt x="219253" y="296634"/>
                    </a:lnTo>
                    <a:cubicBezTo>
                      <a:pt x="216669" y="292789"/>
                      <a:pt x="213769" y="289322"/>
                      <a:pt x="210681" y="286296"/>
                    </a:cubicBezTo>
                    <a:lnTo>
                      <a:pt x="208601" y="284279"/>
                    </a:lnTo>
                    <a:lnTo>
                      <a:pt x="208601" y="42736"/>
                    </a:lnTo>
                    <a:lnTo>
                      <a:pt x="214399" y="41917"/>
                    </a:lnTo>
                    <a:cubicBezTo>
                      <a:pt x="217740" y="41476"/>
                      <a:pt x="221333" y="36811"/>
                      <a:pt x="221333" y="30130"/>
                    </a:cubicBezTo>
                    <a:lnTo>
                      <a:pt x="221333" y="25339"/>
                    </a:lnTo>
                    <a:cubicBezTo>
                      <a:pt x="221333" y="18343"/>
                      <a:pt x="217362" y="13489"/>
                      <a:pt x="213769" y="13489"/>
                    </a:cubicBezTo>
                    <a:lnTo>
                      <a:pt x="145504" y="13489"/>
                    </a:lnTo>
                    <a:close/>
                  </a:path>
                </a:pathLst>
              </a:custGeom>
              <a:solidFill>
                <a:srgbClr val="23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29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aphic 666">
              <a:extLst>
                <a:ext uri="{FF2B5EF4-FFF2-40B4-BE49-F238E27FC236}">
                  <a16:creationId xmlns:a16="http://schemas.microsoft.com/office/drawing/2014/main" id="{736CC50D-CD4A-149E-F96F-2C84D3C81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0920"/>
              <a:ext cx="359183" cy="462221"/>
              <a:chOff x="0" y="130920"/>
              <a:chExt cx="359183" cy="462221"/>
            </a:xfrm>
          </p:grpSpPr>
          <p:grpSp>
            <p:nvGrpSpPr>
              <p:cNvPr id="10" name="Graphic 666">
                <a:extLst>
                  <a:ext uri="{FF2B5EF4-FFF2-40B4-BE49-F238E27FC236}">
                    <a16:creationId xmlns:a16="http://schemas.microsoft.com/office/drawing/2014/main" id="{8BB725AB-C410-7516-D0C6-0B8EE12905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7" y="137538"/>
                <a:ext cx="346574" cy="448921"/>
                <a:chOff x="7547" y="137538"/>
                <a:chExt cx="346574" cy="448921"/>
              </a:xfrm>
            </p:grpSpPr>
            <p:grpSp>
              <p:nvGrpSpPr>
                <p:cNvPr id="12" name="Graphic 666">
                  <a:extLst>
                    <a:ext uri="{FF2B5EF4-FFF2-40B4-BE49-F238E27FC236}">
                      <a16:creationId xmlns:a16="http://schemas.microsoft.com/office/drawing/2014/main" id="{385B731F-7281-882E-9088-91295A5EE9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47" y="137538"/>
                  <a:ext cx="346574" cy="448921"/>
                  <a:chOff x="7547" y="137538"/>
                  <a:chExt cx="346574" cy="448921"/>
                </a:xfrm>
              </p:grpSpPr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B5F0E133-C621-C60F-103C-676846C75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47" y="137538"/>
                    <a:ext cx="173274" cy="448921"/>
                  </a:xfrm>
                  <a:custGeom>
                    <a:avLst/>
                    <a:gdLst>
                      <a:gd name="T0" fmla="*/ 15124 w 173274"/>
                      <a:gd name="T1" fmla="*/ 348573 h 448921"/>
                      <a:gd name="T2" fmla="*/ 128520 w 173274"/>
                      <a:gd name="T3" fmla="*/ 220112 h 448921"/>
                      <a:gd name="T4" fmla="*/ 138039 w 173274"/>
                      <a:gd name="T5" fmla="*/ 211413 h 448921"/>
                      <a:gd name="T6" fmla="*/ 138984 w 173274"/>
                      <a:gd name="T7" fmla="*/ 32210 h 448921"/>
                      <a:gd name="T8" fmla="*/ 126314 w 173274"/>
                      <a:gd name="T9" fmla="*/ 17901 h 448921"/>
                      <a:gd name="T10" fmla="*/ 126314 w 173274"/>
                      <a:gd name="T11" fmla="*/ 14245 h 448921"/>
                      <a:gd name="T12" fmla="*/ 140686 w 173274"/>
                      <a:gd name="T13" fmla="*/ 0 h 448921"/>
                      <a:gd name="T14" fmla="*/ 173274 w 173274"/>
                      <a:gd name="T15" fmla="*/ 189 h 448921"/>
                      <a:gd name="T16" fmla="*/ 173274 w 173274"/>
                      <a:gd name="T17" fmla="*/ 448922 h 448921"/>
                      <a:gd name="T18" fmla="*/ 59815 w 173274"/>
                      <a:gd name="T19" fmla="*/ 448354 h 448921"/>
                      <a:gd name="T20" fmla="*/ 15124 w 173274"/>
                      <a:gd name="T21" fmla="*/ 348573 h 4489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73274" h="448921">
                        <a:moveTo>
                          <a:pt x="15124" y="348573"/>
                        </a:moveTo>
                        <a:lnTo>
                          <a:pt x="128520" y="220112"/>
                        </a:lnTo>
                        <a:cubicBezTo>
                          <a:pt x="131420" y="216771"/>
                          <a:pt x="134635" y="213871"/>
                          <a:pt x="138039" y="211413"/>
                        </a:cubicBezTo>
                        <a:lnTo>
                          <a:pt x="138984" y="32210"/>
                        </a:lnTo>
                        <a:cubicBezTo>
                          <a:pt x="131798" y="31390"/>
                          <a:pt x="126251" y="25276"/>
                          <a:pt x="126314" y="17901"/>
                        </a:cubicBezTo>
                        <a:lnTo>
                          <a:pt x="126314" y="14245"/>
                        </a:lnTo>
                        <a:cubicBezTo>
                          <a:pt x="126378" y="6366"/>
                          <a:pt x="132807" y="0"/>
                          <a:pt x="140686" y="0"/>
                        </a:cubicBezTo>
                        <a:lnTo>
                          <a:pt x="173274" y="189"/>
                        </a:lnTo>
                        <a:lnTo>
                          <a:pt x="173274" y="448922"/>
                        </a:lnTo>
                        <a:lnTo>
                          <a:pt x="59815" y="448354"/>
                        </a:lnTo>
                        <a:cubicBezTo>
                          <a:pt x="8316" y="448039"/>
                          <a:pt x="-18977" y="387212"/>
                          <a:pt x="15124" y="3485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E0225B98-9FB1-2B52-CA93-75DFF3B1C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624" y="137538"/>
                    <a:ext cx="174497" cy="448921"/>
                  </a:xfrm>
                  <a:custGeom>
                    <a:avLst/>
                    <a:gdLst>
                      <a:gd name="T0" fmla="*/ 159284 w 174497"/>
                      <a:gd name="T1" fmla="*/ 348573 h 448921"/>
                      <a:gd name="T2" fmla="*/ 45068 w 174497"/>
                      <a:gd name="T3" fmla="*/ 220112 h 448921"/>
                      <a:gd name="T4" fmla="*/ 35425 w 174497"/>
                      <a:gd name="T5" fmla="*/ 211413 h 448921"/>
                      <a:gd name="T6" fmla="*/ 34479 w 174497"/>
                      <a:gd name="T7" fmla="*/ 32210 h 448921"/>
                      <a:gd name="T8" fmla="*/ 47275 w 174497"/>
                      <a:gd name="T9" fmla="*/ 17901 h 448921"/>
                      <a:gd name="T10" fmla="*/ 47275 w 174497"/>
                      <a:gd name="T11" fmla="*/ 14245 h 448921"/>
                      <a:gd name="T12" fmla="*/ 32777 w 174497"/>
                      <a:gd name="T13" fmla="*/ 0 h 448921"/>
                      <a:gd name="T14" fmla="*/ 0 w 174497"/>
                      <a:gd name="T15" fmla="*/ 189 h 448921"/>
                      <a:gd name="T16" fmla="*/ 0 w 174497"/>
                      <a:gd name="T17" fmla="*/ 448922 h 448921"/>
                      <a:gd name="T18" fmla="*/ 114342 w 174497"/>
                      <a:gd name="T19" fmla="*/ 448354 h 448921"/>
                      <a:gd name="T20" fmla="*/ 159284 w 174497"/>
                      <a:gd name="T21" fmla="*/ 348573 h 4489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74497" h="448921">
                        <a:moveTo>
                          <a:pt x="159284" y="348573"/>
                        </a:moveTo>
                        <a:lnTo>
                          <a:pt x="45068" y="220112"/>
                        </a:lnTo>
                        <a:cubicBezTo>
                          <a:pt x="42106" y="216771"/>
                          <a:pt x="38891" y="213871"/>
                          <a:pt x="35425" y="211413"/>
                        </a:cubicBezTo>
                        <a:lnTo>
                          <a:pt x="34479" y="32210"/>
                        </a:lnTo>
                        <a:cubicBezTo>
                          <a:pt x="41665" y="31390"/>
                          <a:pt x="47275" y="25276"/>
                          <a:pt x="47275" y="17901"/>
                        </a:cubicBezTo>
                        <a:lnTo>
                          <a:pt x="47275" y="14245"/>
                        </a:lnTo>
                        <a:cubicBezTo>
                          <a:pt x="47212" y="6366"/>
                          <a:pt x="40719" y="0"/>
                          <a:pt x="32777" y="0"/>
                        </a:cubicBezTo>
                        <a:lnTo>
                          <a:pt x="0" y="189"/>
                        </a:lnTo>
                        <a:lnTo>
                          <a:pt x="0" y="448922"/>
                        </a:lnTo>
                        <a:lnTo>
                          <a:pt x="114342" y="448354"/>
                        </a:lnTo>
                        <a:cubicBezTo>
                          <a:pt x="166155" y="448039"/>
                          <a:pt x="193574" y="387212"/>
                          <a:pt x="159284" y="348573"/>
                        </a:cubicBezTo>
                        <a:close/>
                      </a:path>
                    </a:pathLst>
                  </a:custGeom>
                  <a:solidFill>
                    <a:srgbClr val="E4E6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B2A4E4A2-C923-8A83-EB65-B4ADB58F9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30" y="402971"/>
                    <a:ext cx="304854" cy="169874"/>
                  </a:xfrm>
                  <a:custGeom>
                    <a:avLst/>
                    <a:gdLst>
                      <a:gd name="T0" fmla="*/ 299235 w 304854"/>
                      <a:gd name="T1" fmla="*/ 100727 h 169874"/>
                      <a:gd name="T2" fmla="*/ 210610 w 304854"/>
                      <a:gd name="T3" fmla="*/ 0 h 169874"/>
                      <a:gd name="T4" fmla="*/ 91856 w 304854"/>
                      <a:gd name="T5" fmla="*/ 0 h 169874"/>
                      <a:gd name="T6" fmla="*/ 8841 w 304854"/>
                      <a:gd name="T7" fmla="*/ 96630 h 169874"/>
                      <a:gd name="T8" fmla="*/ 52019 w 304854"/>
                      <a:gd name="T9" fmla="*/ 169874 h 169874"/>
                      <a:gd name="T10" fmla="*/ 250510 w 304854"/>
                      <a:gd name="T11" fmla="*/ 169874 h 169874"/>
                      <a:gd name="T12" fmla="*/ 299235 w 304854"/>
                      <a:gd name="T13" fmla="*/ 100727 h 1698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4854" h="169874">
                        <a:moveTo>
                          <a:pt x="299235" y="100727"/>
                        </a:moveTo>
                        <a:lnTo>
                          <a:pt x="210610" y="0"/>
                        </a:lnTo>
                        <a:lnTo>
                          <a:pt x="91856" y="0"/>
                        </a:lnTo>
                        <a:lnTo>
                          <a:pt x="8841" y="96630"/>
                        </a:lnTo>
                        <a:cubicBezTo>
                          <a:pt x="-12779" y="124616"/>
                          <a:pt x="6635" y="169874"/>
                          <a:pt x="52019" y="169874"/>
                        </a:cubicBezTo>
                        <a:lnTo>
                          <a:pt x="250510" y="169874"/>
                        </a:lnTo>
                        <a:cubicBezTo>
                          <a:pt x="295831" y="169874"/>
                          <a:pt x="315434" y="127705"/>
                          <a:pt x="299235" y="100727"/>
                        </a:cubicBezTo>
                        <a:close/>
                      </a:path>
                    </a:pathLst>
                  </a:custGeom>
                  <a:solidFill>
                    <a:srgbClr val="EF68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315E57D6-D434-BD0A-0433-9EBE97D6E4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498" y="402971"/>
                    <a:ext cx="152502" cy="169874"/>
                  </a:xfrm>
                  <a:custGeom>
                    <a:avLst/>
                    <a:gdLst>
                      <a:gd name="T0" fmla="*/ 146867 w 152502"/>
                      <a:gd name="T1" fmla="*/ 100727 h 169874"/>
                      <a:gd name="T2" fmla="*/ 58054 w 152502"/>
                      <a:gd name="T3" fmla="*/ 0 h 169874"/>
                      <a:gd name="T4" fmla="*/ 0 w 152502"/>
                      <a:gd name="T5" fmla="*/ 0 h 169874"/>
                      <a:gd name="T6" fmla="*/ 0 w 152502"/>
                      <a:gd name="T7" fmla="*/ 169874 h 169874"/>
                      <a:gd name="T8" fmla="*/ 97953 w 152502"/>
                      <a:gd name="T9" fmla="*/ 169874 h 169874"/>
                      <a:gd name="T10" fmla="*/ 146867 w 152502"/>
                      <a:gd name="T11" fmla="*/ 100727 h 1698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52502" h="169874">
                        <a:moveTo>
                          <a:pt x="146867" y="100727"/>
                        </a:moveTo>
                        <a:lnTo>
                          <a:pt x="58054" y="0"/>
                        </a:lnTo>
                        <a:lnTo>
                          <a:pt x="0" y="0"/>
                        </a:lnTo>
                        <a:lnTo>
                          <a:pt x="0" y="169874"/>
                        </a:lnTo>
                        <a:lnTo>
                          <a:pt x="97953" y="169874"/>
                        </a:lnTo>
                        <a:cubicBezTo>
                          <a:pt x="143400" y="169874"/>
                          <a:pt x="163130" y="127705"/>
                          <a:pt x="146867" y="100727"/>
                        </a:cubicBezTo>
                        <a:close/>
                      </a:path>
                    </a:pathLst>
                  </a:custGeom>
                  <a:solidFill>
                    <a:srgbClr val="D940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3ED2F94A-1DD0-E50F-FECA-5EA08E9CB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961" y="413182"/>
                    <a:ext cx="21683" cy="21683"/>
                  </a:xfrm>
                  <a:custGeom>
                    <a:avLst/>
                    <a:gdLst>
                      <a:gd name="T0" fmla="*/ 21683 w 21683"/>
                      <a:gd name="T1" fmla="*/ 10842 h 21683"/>
                      <a:gd name="T2" fmla="*/ 10842 w 21683"/>
                      <a:gd name="T3" fmla="*/ 21683 h 21683"/>
                      <a:gd name="T4" fmla="*/ 0 w 21683"/>
                      <a:gd name="T5" fmla="*/ 10842 h 21683"/>
                      <a:gd name="T6" fmla="*/ 10842 w 21683"/>
                      <a:gd name="T7" fmla="*/ 0 h 21683"/>
                      <a:gd name="T8" fmla="*/ 21683 w 21683"/>
                      <a:gd name="T9" fmla="*/ 10842 h 216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83" h="21683">
                        <a:moveTo>
                          <a:pt x="21683" y="10842"/>
                        </a:moveTo>
                        <a:cubicBezTo>
                          <a:pt x="21683" y="16829"/>
                          <a:pt x="16829" y="21683"/>
                          <a:pt x="10842" y="21683"/>
                        </a:cubicBezTo>
                        <a:cubicBezTo>
                          <a:pt x="4854" y="21683"/>
                          <a:pt x="0" y="16829"/>
                          <a:pt x="0" y="10842"/>
                        </a:cubicBezTo>
                        <a:cubicBezTo>
                          <a:pt x="0" y="4854"/>
                          <a:pt x="4854" y="0"/>
                          <a:pt x="10842" y="0"/>
                        </a:cubicBezTo>
                        <a:cubicBezTo>
                          <a:pt x="16830" y="0"/>
                          <a:pt x="21683" y="4854"/>
                          <a:pt x="21683" y="10842"/>
                        </a:cubicBezTo>
                        <a:close/>
                      </a:path>
                    </a:pathLst>
                  </a:custGeom>
                  <a:solidFill>
                    <a:srgbClr val="D940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BCF4DD37-C587-BBF6-AB50-B80E991E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5949" y="385195"/>
                    <a:ext cx="21683" cy="21683"/>
                  </a:xfrm>
                  <a:custGeom>
                    <a:avLst/>
                    <a:gdLst>
                      <a:gd name="T0" fmla="*/ 0 w 21683"/>
                      <a:gd name="T1" fmla="*/ 10842 h 21683"/>
                      <a:gd name="T2" fmla="*/ 10842 w 21683"/>
                      <a:gd name="T3" fmla="*/ 0 h 21683"/>
                      <a:gd name="T4" fmla="*/ 21683 w 21683"/>
                      <a:gd name="T5" fmla="*/ 10842 h 21683"/>
                      <a:gd name="T6" fmla="*/ 10842 w 21683"/>
                      <a:gd name="T7" fmla="*/ 21683 h 21683"/>
                      <a:gd name="T8" fmla="*/ 0 w 21683"/>
                      <a:gd name="T9" fmla="*/ 10842 h 216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83" h="21683">
                        <a:moveTo>
                          <a:pt x="0" y="10842"/>
                        </a:moveTo>
                        <a:cubicBezTo>
                          <a:pt x="0" y="4854"/>
                          <a:pt x="4854" y="0"/>
                          <a:pt x="10842" y="0"/>
                        </a:cubicBezTo>
                        <a:cubicBezTo>
                          <a:pt x="16830" y="0"/>
                          <a:pt x="21683" y="4854"/>
                          <a:pt x="21683" y="10842"/>
                        </a:cubicBezTo>
                        <a:cubicBezTo>
                          <a:pt x="21683" y="16830"/>
                          <a:pt x="16830" y="21683"/>
                          <a:pt x="10842" y="21683"/>
                        </a:cubicBezTo>
                        <a:cubicBezTo>
                          <a:pt x="4854" y="21683"/>
                          <a:pt x="0" y="16830"/>
                          <a:pt x="0" y="10842"/>
                        </a:cubicBezTo>
                        <a:close/>
                      </a:path>
                    </a:pathLst>
                  </a:custGeom>
                  <a:solidFill>
                    <a:srgbClr val="EF68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B1FE63E4-454F-0491-4D2E-46C4BCD54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194" y="326890"/>
                    <a:ext cx="14623" cy="14623"/>
                  </a:xfrm>
                  <a:custGeom>
                    <a:avLst/>
                    <a:gdLst>
                      <a:gd name="T0" fmla="*/ 0 w 14623"/>
                      <a:gd name="T1" fmla="*/ 7312 h 14623"/>
                      <a:gd name="T2" fmla="*/ 7312 w 14623"/>
                      <a:gd name="T3" fmla="*/ 0 h 14623"/>
                      <a:gd name="T4" fmla="*/ 14624 w 14623"/>
                      <a:gd name="T5" fmla="*/ 7312 h 14623"/>
                      <a:gd name="T6" fmla="*/ 7312 w 14623"/>
                      <a:gd name="T7" fmla="*/ 14624 h 14623"/>
                      <a:gd name="T8" fmla="*/ 0 w 14623"/>
                      <a:gd name="T9" fmla="*/ 7312 h 146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23" h="14623">
                        <a:moveTo>
                          <a:pt x="0" y="7312"/>
                        </a:moveTo>
                        <a:cubicBezTo>
                          <a:pt x="0" y="3278"/>
                          <a:pt x="3278" y="0"/>
                          <a:pt x="7312" y="0"/>
                        </a:cubicBezTo>
                        <a:cubicBezTo>
                          <a:pt x="11346" y="0"/>
                          <a:pt x="14624" y="3278"/>
                          <a:pt x="14624" y="7312"/>
                        </a:cubicBezTo>
                        <a:cubicBezTo>
                          <a:pt x="14624" y="11346"/>
                          <a:pt x="11346" y="14624"/>
                          <a:pt x="7312" y="14624"/>
                        </a:cubicBezTo>
                        <a:cubicBezTo>
                          <a:pt x="3278" y="14624"/>
                          <a:pt x="0" y="11346"/>
                          <a:pt x="0" y="7312"/>
                        </a:cubicBezTo>
                        <a:close/>
                      </a:path>
                    </a:pathLst>
                  </a:custGeom>
                  <a:solidFill>
                    <a:srgbClr val="D940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8559124-0DD2-EAA3-F4AD-2F38DD8607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016" y="287872"/>
                    <a:ext cx="14623" cy="14623"/>
                  </a:xfrm>
                  <a:custGeom>
                    <a:avLst/>
                    <a:gdLst>
                      <a:gd name="T0" fmla="*/ 0 w 14623"/>
                      <a:gd name="T1" fmla="*/ 7312 h 14623"/>
                      <a:gd name="T2" fmla="*/ 7312 w 14623"/>
                      <a:gd name="T3" fmla="*/ 0 h 14623"/>
                      <a:gd name="T4" fmla="*/ 14624 w 14623"/>
                      <a:gd name="T5" fmla="*/ 7312 h 14623"/>
                      <a:gd name="T6" fmla="*/ 7312 w 14623"/>
                      <a:gd name="T7" fmla="*/ 14624 h 14623"/>
                      <a:gd name="T8" fmla="*/ 0 w 14623"/>
                      <a:gd name="T9" fmla="*/ 7312 h 146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23" h="14623">
                        <a:moveTo>
                          <a:pt x="0" y="7312"/>
                        </a:moveTo>
                        <a:cubicBezTo>
                          <a:pt x="0" y="3278"/>
                          <a:pt x="3277" y="0"/>
                          <a:pt x="7312" y="0"/>
                        </a:cubicBezTo>
                        <a:cubicBezTo>
                          <a:pt x="11346" y="0"/>
                          <a:pt x="14624" y="3278"/>
                          <a:pt x="14624" y="7312"/>
                        </a:cubicBezTo>
                        <a:cubicBezTo>
                          <a:pt x="14624" y="11346"/>
                          <a:pt x="11346" y="14624"/>
                          <a:pt x="7312" y="14624"/>
                        </a:cubicBezTo>
                        <a:cubicBezTo>
                          <a:pt x="3277" y="14624"/>
                          <a:pt x="0" y="11346"/>
                          <a:pt x="0" y="7312"/>
                        </a:cubicBezTo>
                        <a:close/>
                      </a:path>
                    </a:pathLst>
                  </a:custGeom>
                  <a:solidFill>
                    <a:srgbClr val="D940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8535545A-4323-BD00-2AA9-C01BE2DDF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461" y="240786"/>
                    <a:ext cx="14623" cy="14623"/>
                  </a:xfrm>
                  <a:custGeom>
                    <a:avLst/>
                    <a:gdLst>
                      <a:gd name="T0" fmla="*/ 0 w 14623"/>
                      <a:gd name="T1" fmla="*/ 7312 h 14623"/>
                      <a:gd name="T2" fmla="*/ 7312 w 14623"/>
                      <a:gd name="T3" fmla="*/ 0 h 14623"/>
                      <a:gd name="T4" fmla="*/ 14624 w 14623"/>
                      <a:gd name="T5" fmla="*/ 7312 h 14623"/>
                      <a:gd name="T6" fmla="*/ 7312 w 14623"/>
                      <a:gd name="T7" fmla="*/ 14624 h 14623"/>
                      <a:gd name="T8" fmla="*/ 0 w 14623"/>
                      <a:gd name="T9" fmla="*/ 7312 h 146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23" h="14623">
                        <a:moveTo>
                          <a:pt x="0" y="7312"/>
                        </a:moveTo>
                        <a:cubicBezTo>
                          <a:pt x="0" y="3278"/>
                          <a:pt x="3278" y="0"/>
                          <a:pt x="7312" y="0"/>
                        </a:cubicBezTo>
                        <a:cubicBezTo>
                          <a:pt x="11346" y="0"/>
                          <a:pt x="14624" y="3278"/>
                          <a:pt x="14624" y="7312"/>
                        </a:cubicBezTo>
                        <a:cubicBezTo>
                          <a:pt x="14624" y="11346"/>
                          <a:pt x="11346" y="14624"/>
                          <a:pt x="7312" y="14624"/>
                        </a:cubicBezTo>
                        <a:cubicBezTo>
                          <a:pt x="3278" y="14624"/>
                          <a:pt x="0" y="11346"/>
                          <a:pt x="0" y="7312"/>
                        </a:cubicBezTo>
                        <a:close/>
                      </a:path>
                    </a:pathLst>
                  </a:custGeom>
                  <a:solidFill>
                    <a:srgbClr val="D940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293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CE1F5C1-46B9-708B-1924-61AC22CA5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73" y="423036"/>
                  <a:ext cx="69230" cy="78518"/>
                </a:xfrm>
                <a:custGeom>
                  <a:avLst/>
                  <a:gdLst>
                    <a:gd name="T0" fmla="*/ 63327 w 69230"/>
                    <a:gd name="T1" fmla="*/ 78518 h 78518"/>
                    <a:gd name="T2" fmla="*/ 58851 w 69230"/>
                    <a:gd name="T3" fmla="*/ 76501 h 78518"/>
                    <a:gd name="T4" fmla="*/ 1428 w 69230"/>
                    <a:gd name="T5" fmla="*/ 9749 h 78518"/>
                    <a:gd name="T6" fmla="*/ 2059 w 69230"/>
                    <a:gd name="T7" fmla="*/ 1429 h 78518"/>
                    <a:gd name="T8" fmla="*/ 10379 w 69230"/>
                    <a:gd name="T9" fmla="*/ 2059 h 78518"/>
                    <a:gd name="T10" fmla="*/ 67802 w 69230"/>
                    <a:gd name="T11" fmla="*/ 68811 h 78518"/>
                    <a:gd name="T12" fmla="*/ 67172 w 69230"/>
                    <a:gd name="T13" fmla="*/ 77131 h 78518"/>
                    <a:gd name="T14" fmla="*/ 63327 w 69230"/>
                    <a:gd name="T15" fmla="*/ 78518 h 785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230" h="78518">
                      <a:moveTo>
                        <a:pt x="63327" y="78518"/>
                      </a:moveTo>
                      <a:cubicBezTo>
                        <a:pt x="61688" y="78518"/>
                        <a:pt x="60049" y="77825"/>
                        <a:pt x="58851" y="76501"/>
                      </a:cubicBezTo>
                      <a:lnTo>
                        <a:pt x="1428" y="9749"/>
                      </a:lnTo>
                      <a:cubicBezTo>
                        <a:pt x="-715" y="7291"/>
                        <a:pt x="-399" y="3572"/>
                        <a:pt x="2059" y="1429"/>
                      </a:cubicBezTo>
                      <a:cubicBezTo>
                        <a:pt x="4517" y="-715"/>
                        <a:pt x="8236" y="-399"/>
                        <a:pt x="10379" y="2059"/>
                      </a:cubicBezTo>
                      <a:lnTo>
                        <a:pt x="67802" y="68811"/>
                      </a:lnTo>
                      <a:cubicBezTo>
                        <a:pt x="69945" y="71269"/>
                        <a:pt x="69630" y="74988"/>
                        <a:pt x="67172" y="77131"/>
                      </a:cubicBezTo>
                      <a:cubicBezTo>
                        <a:pt x="66037" y="78014"/>
                        <a:pt x="64651" y="78518"/>
                        <a:pt x="63327" y="78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293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DF53C5D-AE59-EEF4-0CBE-9FA1D566F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616" y="502500"/>
                  <a:ext cx="13489" cy="13489"/>
                </a:xfrm>
                <a:custGeom>
                  <a:avLst/>
                  <a:gdLst>
                    <a:gd name="T0" fmla="*/ 13489 w 13489"/>
                    <a:gd name="T1" fmla="*/ 6745 h 13489"/>
                    <a:gd name="T2" fmla="*/ 6744 w 13489"/>
                    <a:gd name="T3" fmla="*/ 13489 h 13489"/>
                    <a:gd name="T4" fmla="*/ 0 w 13489"/>
                    <a:gd name="T5" fmla="*/ 6745 h 13489"/>
                    <a:gd name="T6" fmla="*/ 6744 w 13489"/>
                    <a:gd name="T7" fmla="*/ 0 h 13489"/>
                    <a:gd name="T8" fmla="*/ 13489 w 13489"/>
                    <a:gd name="T9" fmla="*/ 6745 h 134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9" h="13489">
                      <a:moveTo>
                        <a:pt x="13489" y="6745"/>
                      </a:moveTo>
                      <a:cubicBezTo>
                        <a:pt x="13489" y="10469"/>
                        <a:pt x="10469" y="13489"/>
                        <a:pt x="6744" y="13489"/>
                      </a:cubicBezTo>
                      <a:cubicBezTo>
                        <a:pt x="3020" y="13489"/>
                        <a:pt x="0" y="10469"/>
                        <a:pt x="0" y="6745"/>
                      </a:cubicBezTo>
                      <a:cubicBezTo>
                        <a:pt x="0" y="3020"/>
                        <a:pt x="3020" y="0"/>
                        <a:pt x="6744" y="0"/>
                      </a:cubicBezTo>
                      <a:cubicBezTo>
                        <a:pt x="10469" y="0"/>
                        <a:pt x="13489" y="3020"/>
                        <a:pt x="13489" y="67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293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B4C8F67-3962-4CE5-7FEB-87AC2D145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0920"/>
                <a:ext cx="359183" cy="462221"/>
              </a:xfrm>
              <a:custGeom>
                <a:avLst/>
                <a:gdLst>
                  <a:gd name="T0" fmla="*/ 292263 w 359183"/>
                  <a:gd name="T1" fmla="*/ 462222 h 462221"/>
                  <a:gd name="T2" fmla="*/ 66857 w 359183"/>
                  <a:gd name="T3" fmla="*/ 462222 h 462221"/>
                  <a:gd name="T4" fmla="*/ 6093 w 359183"/>
                  <a:gd name="T5" fmla="*/ 423078 h 462221"/>
                  <a:gd name="T6" fmla="*/ 16619 w 359183"/>
                  <a:gd name="T7" fmla="*/ 351536 h 462221"/>
                  <a:gd name="T8" fmla="*/ 129323 w 359183"/>
                  <a:gd name="T9" fmla="*/ 222507 h 462221"/>
                  <a:gd name="T10" fmla="*/ 137139 w 359183"/>
                  <a:gd name="T11" fmla="*/ 214880 h 462221"/>
                  <a:gd name="T12" fmla="*/ 137139 w 359183"/>
                  <a:gd name="T13" fmla="*/ 44060 h 462221"/>
                  <a:gd name="T14" fmla="*/ 124406 w 359183"/>
                  <a:gd name="T15" fmla="*/ 24709 h 462221"/>
                  <a:gd name="T16" fmla="*/ 124406 w 359183"/>
                  <a:gd name="T17" fmla="*/ 21053 h 462221"/>
                  <a:gd name="T18" fmla="*/ 145459 w 359183"/>
                  <a:gd name="T19" fmla="*/ 0 h 462221"/>
                  <a:gd name="T20" fmla="*/ 213724 w 359183"/>
                  <a:gd name="T21" fmla="*/ 0 h 462221"/>
                  <a:gd name="T22" fmla="*/ 234777 w 359183"/>
                  <a:gd name="T23" fmla="*/ 21053 h 462221"/>
                  <a:gd name="T24" fmla="*/ 234777 w 359183"/>
                  <a:gd name="T25" fmla="*/ 24709 h 462221"/>
                  <a:gd name="T26" fmla="*/ 222044 w 359183"/>
                  <a:gd name="T27" fmla="*/ 44060 h 462221"/>
                  <a:gd name="T28" fmla="*/ 222044 w 359183"/>
                  <a:gd name="T29" fmla="*/ 214880 h 462221"/>
                  <a:gd name="T30" fmla="*/ 229861 w 359183"/>
                  <a:gd name="T31" fmla="*/ 222507 h 462221"/>
                  <a:gd name="T32" fmla="*/ 342564 w 359183"/>
                  <a:gd name="T33" fmla="*/ 351536 h 462221"/>
                  <a:gd name="T34" fmla="*/ 353090 w 359183"/>
                  <a:gd name="T35" fmla="*/ 423078 h 462221"/>
                  <a:gd name="T36" fmla="*/ 292263 w 359183"/>
                  <a:gd name="T37" fmla="*/ 462222 h 462221"/>
                  <a:gd name="T38" fmla="*/ 145396 w 359183"/>
                  <a:gd name="T39" fmla="*/ 13489 h 462221"/>
                  <a:gd name="T40" fmla="*/ 137832 w 359183"/>
                  <a:gd name="T41" fmla="*/ 21053 h 462221"/>
                  <a:gd name="T42" fmla="*/ 137832 w 359183"/>
                  <a:gd name="T43" fmla="*/ 24709 h 462221"/>
                  <a:gd name="T44" fmla="*/ 144577 w 359183"/>
                  <a:gd name="T45" fmla="*/ 32210 h 462221"/>
                  <a:gd name="T46" fmla="*/ 150565 w 359183"/>
                  <a:gd name="T47" fmla="*/ 32840 h 462221"/>
                  <a:gd name="T48" fmla="*/ 150565 w 359183"/>
                  <a:gd name="T49" fmla="*/ 221498 h 462221"/>
                  <a:gd name="T50" fmla="*/ 147854 w 359183"/>
                  <a:gd name="T51" fmla="*/ 223515 h 462221"/>
                  <a:gd name="T52" fmla="*/ 139408 w 359183"/>
                  <a:gd name="T53" fmla="*/ 231331 h 462221"/>
                  <a:gd name="T54" fmla="*/ 26705 w 359183"/>
                  <a:gd name="T55" fmla="*/ 360360 h 462221"/>
                  <a:gd name="T56" fmla="*/ 18321 w 359183"/>
                  <a:gd name="T57" fmla="*/ 417405 h 462221"/>
                  <a:gd name="T58" fmla="*/ 66794 w 359183"/>
                  <a:gd name="T59" fmla="*/ 448606 h 462221"/>
                  <a:gd name="T60" fmla="*/ 292263 w 359183"/>
                  <a:gd name="T61" fmla="*/ 448606 h 462221"/>
                  <a:gd name="T62" fmla="*/ 340736 w 359183"/>
                  <a:gd name="T63" fmla="*/ 417405 h 462221"/>
                  <a:gd name="T64" fmla="*/ 332352 w 359183"/>
                  <a:gd name="T65" fmla="*/ 360360 h 462221"/>
                  <a:gd name="T66" fmla="*/ 219649 w 359183"/>
                  <a:gd name="T67" fmla="*/ 231331 h 462221"/>
                  <a:gd name="T68" fmla="*/ 211203 w 359183"/>
                  <a:gd name="T69" fmla="*/ 223515 h 462221"/>
                  <a:gd name="T70" fmla="*/ 208492 w 359183"/>
                  <a:gd name="T71" fmla="*/ 221498 h 462221"/>
                  <a:gd name="T72" fmla="*/ 208492 w 359183"/>
                  <a:gd name="T73" fmla="*/ 32903 h 462221"/>
                  <a:gd name="T74" fmla="*/ 214480 w 359183"/>
                  <a:gd name="T75" fmla="*/ 32273 h 462221"/>
                  <a:gd name="T76" fmla="*/ 221225 w 359183"/>
                  <a:gd name="T77" fmla="*/ 24772 h 462221"/>
                  <a:gd name="T78" fmla="*/ 221225 w 359183"/>
                  <a:gd name="T79" fmla="*/ 21053 h 462221"/>
                  <a:gd name="T80" fmla="*/ 213661 w 359183"/>
                  <a:gd name="T81" fmla="*/ 13489 h 462221"/>
                  <a:gd name="T82" fmla="*/ 145396 w 359183"/>
                  <a:gd name="T83" fmla="*/ 13489 h 4622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183" h="462221">
                    <a:moveTo>
                      <a:pt x="292263" y="462222"/>
                    </a:moveTo>
                    <a:lnTo>
                      <a:pt x="66857" y="462222"/>
                    </a:lnTo>
                    <a:cubicBezTo>
                      <a:pt x="40320" y="462222"/>
                      <a:pt x="17061" y="447220"/>
                      <a:pt x="6093" y="423078"/>
                    </a:cubicBezTo>
                    <a:cubicBezTo>
                      <a:pt x="-4875" y="398936"/>
                      <a:pt x="-840" y="371517"/>
                      <a:pt x="16619" y="351536"/>
                    </a:cubicBezTo>
                    <a:lnTo>
                      <a:pt x="129323" y="222507"/>
                    </a:lnTo>
                    <a:cubicBezTo>
                      <a:pt x="131718" y="219733"/>
                      <a:pt x="134365" y="217212"/>
                      <a:pt x="137139" y="214880"/>
                    </a:cubicBezTo>
                    <a:lnTo>
                      <a:pt x="137139" y="44060"/>
                    </a:lnTo>
                    <a:cubicBezTo>
                      <a:pt x="129575" y="40845"/>
                      <a:pt x="124406" y="33345"/>
                      <a:pt x="124406" y="24709"/>
                    </a:cubicBezTo>
                    <a:lnTo>
                      <a:pt x="124406" y="21053"/>
                    </a:lnTo>
                    <a:cubicBezTo>
                      <a:pt x="124406" y="9455"/>
                      <a:pt x="133861" y="0"/>
                      <a:pt x="145459" y="0"/>
                    </a:cubicBezTo>
                    <a:lnTo>
                      <a:pt x="213724" y="0"/>
                    </a:lnTo>
                    <a:cubicBezTo>
                      <a:pt x="225322" y="0"/>
                      <a:pt x="234777" y="9455"/>
                      <a:pt x="234777" y="21053"/>
                    </a:cubicBezTo>
                    <a:lnTo>
                      <a:pt x="234777" y="24709"/>
                    </a:lnTo>
                    <a:cubicBezTo>
                      <a:pt x="234777" y="33345"/>
                      <a:pt x="229609" y="40845"/>
                      <a:pt x="222044" y="44060"/>
                    </a:cubicBezTo>
                    <a:lnTo>
                      <a:pt x="222044" y="214880"/>
                    </a:lnTo>
                    <a:cubicBezTo>
                      <a:pt x="224818" y="217212"/>
                      <a:pt x="227465" y="219733"/>
                      <a:pt x="229861" y="222507"/>
                    </a:cubicBezTo>
                    <a:lnTo>
                      <a:pt x="342564" y="351536"/>
                    </a:lnTo>
                    <a:cubicBezTo>
                      <a:pt x="360024" y="371517"/>
                      <a:pt x="364058" y="398936"/>
                      <a:pt x="353090" y="423078"/>
                    </a:cubicBezTo>
                    <a:cubicBezTo>
                      <a:pt x="342059" y="447220"/>
                      <a:pt x="318800" y="462222"/>
                      <a:pt x="292263" y="462222"/>
                    </a:cubicBezTo>
                    <a:close/>
                    <a:moveTo>
                      <a:pt x="145396" y="13489"/>
                    </a:moveTo>
                    <a:cubicBezTo>
                      <a:pt x="141236" y="13489"/>
                      <a:pt x="137832" y="16893"/>
                      <a:pt x="137832" y="21053"/>
                    </a:cubicBezTo>
                    <a:lnTo>
                      <a:pt x="137832" y="24709"/>
                    </a:lnTo>
                    <a:cubicBezTo>
                      <a:pt x="137832" y="28554"/>
                      <a:pt x="140732" y="31832"/>
                      <a:pt x="144577" y="32210"/>
                    </a:cubicBezTo>
                    <a:lnTo>
                      <a:pt x="150565" y="32840"/>
                    </a:lnTo>
                    <a:lnTo>
                      <a:pt x="150565" y="221498"/>
                    </a:lnTo>
                    <a:lnTo>
                      <a:pt x="147854" y="223515"/>
                    </a:lnTo>
                    <a:cubicBezTo>
                      <a:pt x="144766" y="225785"/>
                      <a:pt x="141929" y="228432"/>
                      <a:pt x="139408" y="231331"/>
                    </a:cubicBezTo>
                    <a:lnTo>
                      <a:pt x="26705" y="360360"/>
                    </a:lnTo>
                    <a:cubicBezTo>
                      <a:pt x="12775" y="376308"/>
                      <a:pt x="9560" y="398180"/>
                      <a:pt x="18321" y="417405"/>
                    </a:cubicBezTo>
                    <a:cubicBezTo>
                      <a:pt x="27083" y="436693"/>
                      <a:pt x="45678" y="448606"/>
                      <a:pt x="66794" y="448606"/>
                    </a:cubicBezTo>
                    <a:lnTo>
                      <a:pt x="292263" y="448606"/>
                    </a:lnTo>
                    <a:cubicBezTo>
                      <a:pt x="313442" y="448606"/>
                      <a:pt x="331974" y="436630"/>
                      <a:pt x="340736" y="417405"/>
                    </a:cubicBezTo>
                    <a:cubicBezTo>
                      <a:pt x="349497" y="398117"/>
                      <a:pt x="346283" y="376245"/>
                      <a:pt x="332352" y="360360"/>
                    </a:cubicBezTo>
                    <a:lnTo>
                      <a:pt x="219649" y="231331"/>
                    </a:lnTo>
                    <a:cubicBezTo>
                      <a:pt x="217128" y="228432"/>
                      <a:pt x="214292" y="225785"/>
                      <a:pt x="211203" y="223515"/>
                    </a:cubicBezTo>
                    <a:lnTo>
                      <a:pt x="208492" y="221498"/>
                    </a:lnTo>
                    <a:lnTo>
                      <a:pt x="208492" y="32903"/>
                    </a:lnTo>
                    <a:lnTo>
                      <a:pt x="214480" y="32273"/>
                    </a:lnTo>
                    <a:cubicBezTo>
                      <a:pt x="218325" y="31832"/>
                      <a:pt x="221225" y="28617"/>
                      <a:pt x="221225" y="24772"/>
                    </a:cubicBezTo>
                    <a:lnTo>
                      <a:pt x="221225" y="21053"/>
                    </a:lnTo>
                    <a:cubicBezTo>
                      <a:pt x="221225" y="16893"/>
                      <a:pt x="217821" y="13489"/>
                      <a:pt x="213661" y="13489"/>
                    </a:cubicBezTo>
                    <a:lnTo>
                      <a:pt x="145396" y="13489"/>
                    </a:lnTo>
                    <a:close/>
                  </a:path>
                </a:pathLst>
              </a:custGeom>
              <a:solidFill>
                <a:srgbClr val="23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29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4097" name="Picture 3">
            <a:extLst>
              <a:ext uri="{FF2B5EF4-FFF2-40B4-BE49-F238E27FC236}">
                <a16:creationId xmlns:a16="http://schemas.microsoft.com/office/drawing/2014/main" id="{AFC7C464-B4BF-FFDF-79A1-64EF7D1B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21" y="911266"/>
            <a:ext cx="6012619" cy="1442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Rectangle 36">
            <a:extLst>
              <a:ext uri="{FF2B5EF4-FFF2-40B4-BE49-F238E27FC236}">
                <a16:creationId xmlns:a16="http://schemas.microsoft.com/office/drawing/2014/main" id="{45A54B08-DB12-4AB9-486B-0D0A5AB3B2D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876806" y="97416"/>
            <a:ext cx="7294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thí nghiệm và hoàn thành bảng sau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73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AD1DD23-47D0-4E7B-B5DF-48D074A6024E}"/>
  <p:tag name="GENSWF_ADVANCE_TIME" val="6.081"/>
  <p:tag name="TIMING" val=""/>
  <p:tag name="ISPRING_CUSTOM_TIMING_USED" val="1"/>
</p:tagLst>
</file>

<file path=ppt/theme/theme1.xml><?xml version="1.0" encoding="utf-8"?>
<a:theme xmlns:a="http://schemas.openxmlformats.org/drawingml/2006/main" name="Theme2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5DD"/>
      </a:accent5>
      <a:accent6>
        <a:srgbClr val="2D2D8A"/>
      </a:accent6>
      <a:hlink>
        <a:srgbClr val="002850"/>
      </a:hlink>
      <a:folHlink>
        <a:srgbClr val="66B2FE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D2D8A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8F4ACA36-C79E-452C-AE4E-159538B3D3F2}" vid="{CA16FD60-F546-4996-B8FD-D5D5D825D9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205</TotalTime>
  <Words>1629</Words>
  <Application>Microsoft Office PowerPoint</Application>
  <PresentationFormat>Widescreen</PresentationFormat>
  <Paragraphs>212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Roboto</vt:lpstr>
      <vt:lpstr>Times New Roman</vt:lpstr>
      <vt:lpstr>UTM Guanine</vt:lpstr>
      <vt:lpstr>Theme2</vt:lpstr>
      <vt:lpstr>BÀI 11.      PHƯƠNG PHÁP TÁCH BIỆT  VÀ TINH CHẾ  HỢP CHẤT HỮU CƠ</vt:lpstr>
      <vt:lpstr>I. PHƯƠNG PHÁP CHƯNG CẤT</vt:lpstr>
      <vt:lpstr>I. PHƯƠNG PHÁP CHƯNG CẤT</vt:lpstr>
      <vt:lpstr>I. PHƯƠNG PHÁP CHƯNG CẤT</vt:lpstr>
      <vt:lpstr>I. PHƯƠNG PHÁP CHƯNG CẤT</vt:lpstr>
      <vt:lpstr>I. PHƯƠNG PHÁP CHƯNG CẤT</vt:lpstr>
      <vt:lpstr>I. PHƯƠNG PHÁP CHƯNG CẤT</vt:lpstr>
      <vt:lpstr>I. PHƯƠNG PHÁP CHƯNG CẤT</vt:lpstr>
      <vt:lpstr>PowerPoint Presentation</vt:lpstr>
      <vt:lpstr>I. PHƯƠNG PHÁP CHƯNG CẤT</vt:lpstr>
      <vt:lpstr>I. PHƯƠNG PHÁP CHƯNG CẤT</vt:lpstr>
      <vt:lpstr>Đây là hình ảnh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Đây là hình ảnh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Đây là hình ảnh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Đáp số câu 1</vt:lpstr>
      <vt:lpstr>LUYỆN TẬP</vt:lpstr>
      <vt:lpstr>LUYỆN TẬP</vt:lpstr>
      <vt:lpstr>LUYỆN TẬP</vt:lpstr>
      <vt:lpstr>LUYỆN TẬP</vt:lpstr>
      <vt:lpstr>LUYỆN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11.      PHƯƠNG PHÁP TÁCH BIỆT  VÀ TINH CHẾ  HỢP CHẤT HỮU CƠ</dc:title>
  <dc:creator>Dell</dc:creator>
  <cp:lastModifiedBy>Dell</cp:lastModifiedBy>
  <cp:revision>27</cp:revision>
  <dcterms:created xsi:type="dcterms:W3CDTF">2023-04-15T07:02:35Z</dcterms:created>
  <dcterms:modified xsi:type="dcterms:W3CDTF">2023-05-11T13:29:22Z</dcterms:modified>
</cp:coreProperties>
</file>